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4" r:id="rId2"/>
    <p:sldMasterId id="2147483676" r:id="rId3"/>
  </p:sldMasterIdLst>
  <p:notesMasterIdLst>
    <p:notesMasterId r:id="rId14"/>
  </p:notesMasterIdLst>
  <p:handoutMasterIdLst>
    <p:handoutMasterId r:id="rId15"/>
  </p:handoutMasterIdLst>
  <p:sldIdLst>
    <p:sldId id="259" r:id="rId4"/>
    <p:sldId id="284" r:id="rId5"/>
    <p:sldId id="287" r:id="rId6"/>
    <p:sldId id="288" r:id="rId7"/>
    <p:sldId id="289" r:id="rId8"/>
    <p:sldId id="290" r:id="rId9"/>
    <p:sldId id="281" r:id="rId10"/>
    <p:sldId id="298" r:id="rId11"/>
    <p:sldId id="291" r:id="rId12"/>
    <p:sldId id="297" r:id="rId13"/>
  </p:sldIdLst>
  <p:sldSz cx="9144000" cy="6858000" type="screen4x3"/>
  <p:notesSz cx="6858000" cy="9144000"/>
  <p:defaultTextStyle>
    <a:defPPr>
      <a:defRPr lang="he-I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9ED6"/>
    <a:srgbClr val="003300"/>
  </p:clrMru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74" autoAdjust="0"/>
    <p:restoredTop sz="83977" autoAdjust="0"/>
  </p:normalViewPr>
  <p:slideViewPr>
    <p:cSldViewPr>
      <p:cViewPr varScale="1">
        <p:scale>
          <a:sx n="53" d="100"/>
          <a:sy n="53" d="100"/>
        </p:scale>
        <p:origin x="-84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 fontAlgn="auto" latinLnBrk="0">
              <a:spcBef>
                <a:spcPts val="0"/>
              </a:spcBef>
              <a:spcAft>
                <a:spcPts val="0"/>
              </a:spcAft>
              <a:defRPr lang="he-IL"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 fontAlgn="auto" latinLnBrk="0">
              <a:spcBef>
                <a:spcPts val="0"/>
              </a:spcBef>
              <a:spcAft>
                <a:spcPts val="0"/>
              </a:spcAft>
              <a:defRPr lang="he-IL"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E70F843-8A2A-4AEF-9CA1-A5B673DFF36E}" type="datetimeFigureOut">
              <a:rPr/>
              <a:pPr>
                <a:defRPr/>
              </a:pPr>
              <a:t>כ'/אייר/תשע"ג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 fontAlgn="auto" latinLnBrk="0">
              <a:spcBef>
                <a:spcPts val="0"/>
              </a:spcBef>
              <a:spcAft>
                <a:spcPts val="0"/>
              </a:spcAft>
              <a:defRPr lang="he-IL"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fontAlgn="auto" latinLnBrk="0">
              <a:spcBef>
                <a:spcPts val="0"/>
              </a:spcBef>
              <a:spcAft>
                <a:spcPts val="0"/>
              </a:spcAft>
              <a:defRPr lang="he-IL"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0176283-67FE-4EEA-8D44-4AC9B794E99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 fontAlgn="auto" latinLnBrk="0">
              <a:spcBef>
                <a:spcPts val="0"/>
              </a:spcBef>
              <a:spcAft>
                <a:spcPts val="0"/>
              </a:spcAft>
              <a:defRPr lang="he-IL"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fontAlgn="auto" latinLnBrk="0">
              <a:spcBef>
                <a:spcPts val="0"/>
              </a:spcBef>
              <a:spcAft>
                <a:spcPts val="0"/>
              </a:spcAft>
              <a:defRPr lang="he-IL"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D3046E2-60BC-42BB-A0D4-F3B5A71EFBF6}" type="datetimeFigureOut">
              <a:rPr/>
              <a:pPr>
                <a:defRPr/>
              </a:pPr>
              <a:t>כ'/אייר/תשע"ג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he-IL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 smtClean="0"/>
              <a:t>לחץ כדי לערוך סגנונות טקסט של תבנית בסיס</a:t>
            </a:r>
            <a:endParaRPr lang="en-US" noProof="0" smtClean="0"/>
          </a:p>
          <a:p>
            <a:pPr lvl="1"/>
            <a:r>
              <a:rPr lang="he-IL" noProof="0" smtClean="0"/>
              <a:t>רמה שניה</a:t>
            </a:r>
            <a:endParaRPr lang="en-US" noProof="0" smtClean="0"/>
          </a:p>
          <a:p>
            <a:pPr lvl="2"/>
            <a:r>
              <a:rPr lang="he-IL" noProof="0" smtClean="0"/>
              <a:t>רמה שלישית</a:t>
            </a:r>
            <a:endParaRPr lang="en-US" noProof="0" smtClean="0"/>
          </a:p>
          <a:p>
            <a:pPr lvl="3"/>
            <a:r>
              <a:rPr lang="he-IL" noProof="0" smtClean="0"/>
              <a:t>רמה רביעית</a:t>
            </a:r>
            <a:endParaRPr lang="en-US" noProof="0" smtClean="0"/>
          </a:p>
          <a:p>
            <a:pPr lvl="4"/>
            <a:r>
              <a:rPr lang="he-IL" noProof="0" smtClean="0"/>
              <a:t>רמה חמישית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 fontAlgn="auto" latinLnBrk="0">
              <a:spcBef>
                <a:spcPts val="0"/>
              </a:spcBef>
              <a:spcAft>
                <a:spcPts val="0"/>
              </a:spcAft>
              <a:defRPr lang="he-IL"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fontAlgn="auto" latinLnBrk="0">
              <a:spcBef>
                <a:spcPts val="0"/>
              </a:spcBef>
              <a:spcAft>
                <a:spcPts val="0"/>
              </a:spcAft>
              <a:defRPr lang="he-IL"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80726E9-B3FA-4B7B-9E1B-DE538F6D1AFE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0" eaLnBrk="0" fontAlgn="base" hangingPunct="0">
      <a:spcBef>
        <a:spcPct val="30000"/>
      </a:spcBef>
      <a:spcAft>
        <a:spcPct val="0"/>
      </a:spcAft>
      <a:defRPr lang="he-IL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0" eaLnBrk="0" fontAlgn="base" hangingPunct="0">
      <a:spcBef>
        <a:spcPct val="30000"/>
      </a:spcBef>
      <a:spcAft>
        <a:spcPct val="0"/>
      </a:spcAft>
      <a:defRPr lang="he-IL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0" eaLnBrk="0" fontAlgn="base" hangingPunct="0">
      <a:spcBef>
        <a:spcPct val="30000"/>
      </a:spcBef>
      <a:spcAft>
        <a:spcPct val="0"/>
      </a:spcAft>
      <a:defRPr lang="he-IL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0" eaLnBrk="0" fontAlgn="base" hangingPunct="0">
      <a:spcBef>
        <a:spcPct val="30000"/>
      </a:spcBef>
      <a:spcAft>
        <a:spcPct val="0"/>
      </a:spcAft>
      <a:defRPr lang="he-IL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0" eaLnBrk="0" fontAlgn="base" hangingPunct="0">
      <a:spcBef>
        <a:spcPct val="30000"/>
      </a:spcBef>
      <a:spcAft>
        <a:spcPct val="0"/>
      </a:spcAft>
      <a:defRPr lang="he-IL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0" eaLnBrk="1" latinLnBrk="0" hangingPunct="1">
      <a:defRPr lang="he-IL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0" eaLnBrk="1" latinLnBrk="0" hangingPunct="1">
      <a:defRPr lang="he-IL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0" eaLnBrk="1" latinLnBrk="0" hangingPunct="1">
      <a:defRPr lang="he-IL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0" eaLnBrk="1" latinLnBrk="0" hangingPunct="1">
      <a:defRPr lang="he-IL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smtClean="0">
                <a:cs typeface="Arial" charset="0"/>
              </a:rPr>
              <a:t>ניתן להשתמש בתבנית זו כקובץ התחלתי להצגת חומרי הדרכה בסביבת קבוצה.</a:t>
            </a:r>
          </a:p>
          <a:p>
            <a:pPr rtl="1" eaLnBrk="1" hangingPunct="1">
              <a:spcBef>
                <a:spcPct val="0"/>
              </a:spcBef>
            </a:pPr>
            <a:endParaRPr smtClean="0">
              <a:cs typeface="Arial" charset="0"/>
            </a:endParaRPr>
          </a:p>
          <a:p>
            <a:pPr rtl="1" eaLnBrk="1" hangingPunct="1">
              <a:spcBef>
                <a:spcPct val="0"/>
              </a:spcBef>
            </a:pPr>
            <a:r>
              <a:rPr b="1" smtClean="0">
                <a:cs typeface="Arial" charset="0"/>
              </a:rPr>
              <a:t>מקטעים</a:t>
            </a:r>
            <a:endParaRPr smtClean="0">
              <a:cs typeface="Arial" charset="0"/>
            </a:endParaRPr>
          </a:p>
          <a:p>
            <a:pPr rtl="1" eaLnBrk="1" hangingPunct="1">
              <a:spcBef>
                <a:spcPct val="0"/>
              </a:spcBef>
            </a:pPr>
            <a:r>
              <a:rPr smtClean="0">
                <a:cs typeface="Arial" charset="0"/>
              </a:rPr>
              <a:t>לחץ באמצעות לחצן העכבר הימני על שקופית כדי להוסיף מקטעים. מקטעים יכולים לסייע בארגון השקופיות שלך או להקל את שיתוף הפעולה בין עורכים מרובים.</a:t>
            </a:r>
          </a:p>
          <a:p>
            <a:pPr rtl="1" eaLnBrk="1" hangingPunct="1">
              <a:spcBef>
                <a:spcPct val="0"/>
              </a:spcBef>
            </a:pPr>
            <a:endParaRPr b="1" smtClean="0">
              <a:cs typeface="Arial" charset="0"/>
            </a:endParaRPr>
          </a:p>
          <a:p>
            <a:pPr rtl="1" eaLnBrk="1" hangingPunct="1">
              <a:spcBef>
                <a:spcPct val="0"/>
              </a:spcBef>
            </a:pPr>
            <a:r>
              <a:rPr b="1" smtClean="0">
                <a:cs typeface="Arial" charset="0"/>
              </a:rPr>
              <a:t>הערות</a:t>
            </a:r>
          </a:p>
          <a:p>
            <a:pPr rtl="1" eaLnBrk="1" hangingPunct="1">
              <a:spcBef>
                <a:spcPct val="0"/>
              </a:spcBef>
            </a:pPr>
            <a:r>
              <a:rPr smtClean="0">
                <a:cs typeface="Arial" charset="0"/>
              </a:rPr>
              <a:t>השתמש במקטע 'הערות' עבור הערות העברה או כדי לספק פרטים נוספים עבור הקהל. הצג הערות אלה בתצוגת מצגת במהלך המצגת שלך. </a:t>
            </a:r>
          </a:p>
          <a:p>
            <a:pPr rtl="1" eaLnBrk="1" hangingPunct="1">
              <a:spcBef>
                <a:spcPct val="0"/>
              </a:spcBef>
            </a:pPr>
            <a:r>
              <a:rPr smtClean="0">
                <a:cs typeface="Arial" charset="0"/>
              </a:rPr>
              <a:t>שים לב לגודל הגופן (חשוב עבור נגישות, ניראות, צילום בווידאו וייצור מקוון)</a:t>
            </a:r>
          </a:p>
          <a:p>
            <a:pPr rtl="1" eaLnBrk="1" hangingPunct="1">
              <a:spcBef>
                <a:spcPct val="0"/>
              </a:spcBef>
            </a:pPr>
            <a:endParaRPr smtClean="0">
              <a:cs typeface="Arial" charset="0"/>
            </a:endParaRPr>
          </a:p>
          <a:p>
            <a:pPr rtl="1" eaLnBrk="1" hangingPunct="1">
              <a:spcBef>
                <a:spcPct val="0"/>
              </a:spcBef>
            </a:pPr>
            <a:r>
              <a:rPr b="1" smtClean="0">
                <a:cs typeface="Arial" charset="0"/>
              </a:rPr>
              <a:t>צבעים מתואמים </a:t>
            </a:r>
          </a:p>
          <a:p>
            <a:pPr rtl="1" eaLnBrk="1" hangingPunct="1">
              <a:spcBef>
                <a:spcPct val="0"/>
              </a:spcBef>
            </a:pPr>
            <a:r>
              <a:rPr smtClean="0">
                <a:cs typeface="Arial" charset="0"/>
              </a:rPr>
              <a:t>הקדש תשומת לב מיוחדת לגרפים, תרשימים ותיבות טקסט. </a:t>
            </a:r>
          </a:p>
          <a:p>
            <a:pPr rtl="1" eaLnBrk="1" hangingPunct="1">
              <a:spcBef>
                <a:spcPct val="0"/>
              </a:spcBef>
            </a:pPr>
            <a:r>
              <a:rPr smtClean="0">
                <a:cs typeface="Arial" charset="0"/>
              </a:rPr>
              <a:t>קח בחשבון את העובדה שהמשתתפים ידפיסו בשחור- לבן או בגווני אפור. בצע הדפסת בדיקה כדי לוודא שהצבעים שלך מוצגים כראוי בעת הדפסה בשחור-לבן מלא ובגווני אפור.</a:t>
            </a:r>
          </a:p>
          <a:p>
            <a:pPr rtl="1" eaLnBrk="1" hangingPunct="1">
              <a:spcBef>
                <a:spcPct val="0"/>
              </a:spcBef>
            </a:pPr>
            <a:endParaRPr smtClean="0">
              <a:cs typeface="Arial" charset="0"/>
            </a:endParaRPr>
          </a:p>
          <a:p>
            <a:pPr rtl="1" eaLnBrk="1" hangingPunct="1">
              <a:spcBef>
                <a:spcPct val="0"/>
              </a:spcBef>
            </a:pPr>
            <a:r>
              <a:rPr b="1" smtClean="0">
                <a:cs typeface="Arial" charset="0"/>
              </a:rPr>
              <a:t>גרפיקה, טבלאות וגרפים</a:t>
            </a:r>
          </a:p>
          <a:p>
            <a:pPr rtl="1" eaLnBrk="1" hangingPunct="1">
              <a:spcBef>
                <a:spcPct val="0"/>
              </a:spcBef>
            </a:pPr>
            <a:r>
              <a:rPr smtClean="0">
                <a:cs typeface="Arial" charset="0"/>
              </a:rPr>
              <a:t>שמור על פשטות: אם הדבר אפשרי, השתמש בסגנונות ובצבעים עקביים שאינם מסיחים את הדעת.</a:t>
            </a:r>
          </a:p>
          <a:p>
            <a:pPr rtl="1" eaLnBrk="1" hangingPunct="1">
              <a:spcBef>
                <a:spcPct val="0"/>
              </a:spcBef>
            </a:pPr>
            <a:r>
              <a:rPr smtClean="0">
                <a:cs typeface="Arial" charset="0"/>
              </a:rPr>
              <a:t>סמן בתוויות את כל הגרפים והטבלאות.</a:t>
            </a:r>
          </a:p>
          <a:p>
            <a:pPr rtl="1" eaLnBrk="1" hangingPunct="1">
              <a:spcBef>
                <a:spcPct val="0"/>
              </a:spcBef>
            </a:pPr>
            <a:endParaRPr smtClean="0">
              <a:cs typeface="Arial" charset="0"/>
            </a:endParaRPr>
          </a:p>
          <a:p>
            <a:pPr rtl="1" eaLnBrk="1" hangingPunct="1">
              <a:spcBef>
                <a:spcPct val="0"/>
              </a:spcBef>
            </a:pPr>
            <a:endParaRPr smtClean="0">
              <a:cs typeface="Arial" charset="0"/>
            </a:endParaRPr>
          </a:p>
          <a:p>
            <a:pPr rtl="1" eaLnBrk="1" hangingPunct="1">
              <a:spcBef>
                <a:spcPct val="0"/>
              </a:spcBef>
            </a:pPr>
            <a:endParaRPr smtClean="0">
              <a:cs typeface="Arial" charset="0"/>
            </a:endParaRPr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FEC79AC-3DBC-4858-9C7E-09B2420F14AD}" type="slidenum">
              <a:rPr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rtl="1" eaLnBrk="1" hangingPunct="1">
              <a:lnSpc>
                <a:spcPct val="80000"/>
              </a:lnSpc>
              <a:spcBef>
                <a:spcPct val="0"/>
              </a:spcBef>
            </a:pPr>
            <a:r>
              <a:rPr smtClean="0">
                <a:cs typeface="Arial" charset="0"/>
              </a:rPr>
              <a:t>סקור בקצרה את המצגת. תתאר את הנקודה המרכזית במצגת ומדוע היא חשובה.</a:t>
            </a:r>
          </a:p>
          <a:p>
            <a:pPr rtl="1" eaLnBrk="1" hangingPunct="1">
              <a:lnSpc>
                <a:spcPct val="80000"/>
              </a:lnSpc>
              <a:spcBef>
                <a:spcPct val="0"/>
              </a:spcBef>
            </a:pPr>
            <a:r>
              <a:rPr smtClean="0">
                <a:cs typeface="Arial" charset="0"/>
              </a:rPr>
              <a:t>הצג כל אחד מהנושאים המרכזיים.</a:t>
            </a:r>
          </a:p>
          <a:p>
            <a:pPr rtl="1" eaLnBrk="1" hangingPunct="1">
              <a:spcBef>
                <a:spcPct val="0"/>
              </a:spcBef>
            </a:pPr>
            <a:r>
              <a:rPr smtClean="0">
                <a:cs typeface="Arial" charset="0"/>
              </a:rPr>
              <a:t>כדי לספק מפת דרכים עבור הקהל, באפשרותך לחזור על שקופית סקירה זו במהלך המצגת, תוך הדגשת הנושא המסוים הבא שתדון בו.</a:t>
            </a:r>
          </a:p>
        </p:txBody>
      </p:sp>
      <p:sp>
        <p:nvSpPr>
          <p:cNvPr id="6144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fld id="{D6D095FF-9C9D-4B3F-A69B-D6DD83A34E1F}" type="slidenum">
              <a:rPr smtClean="0">
                <a:solidFill>
                  <a:srgbClr val="000000"/>
                </a:solidFill>
                <a:cs typeface="Arial" charset="0"/>
              </a:rPr>
              <a:pPr rtl="1"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smtClean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smtClean="0">
              <a:cs typeface="Arial" charset="0"/>
            </a:endParaRPr>
          </a:p>
        </p:txBody>
      </p:sp>
      <p:sp>
        <p:nvSpPr>
          <p:cNvPr id="65539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fld id="{E23C591E-3499-43DA-9294-D40CE9207B21}" type="slidenum">
              <a:rPr smtClean="0">
                <a:cs typeface="Arial" charset="0"/>
              </a:rPr>
              <a:pPr rtl="1"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smtClean="0">
                <a:cs typeface="Arial" charset="0"/>
              </a:rPr>
              <a:t>זוהי אפשרות נוספת עבור שקופיות סקירה המשתמשות במעברים.</a:t>
            </a:r>
          </a:p>
          <a:p>
            <a:pPr rtl="1" eaLnBrk="1" hangingPunct="1">
              <a:spcBef>
                <a:spcPct val="0"/>
              </a:spcBef>
            </a:pPr>
            <a:endParaRPr smtClean="0">
              <a:cs typeface="Arial" charset="0"/>
            </a:endParaRPr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fld id="{6E33432B-9374-422C-832A-5ABE76E1CE48}" type="slidenum">
              <a:rPr smtClean="0">
                <a:cs typeface="Arial" charset="0"/>
              </a:rPr>
              <a:pPr rtl="1"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2863" y="0"/>
            <a:ext cx="9101137" cy="688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1588"/>
            <a:ext cx="37211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eaLnBrk="1" latinLnBrk="0" hangingPunct="1">
              <a:defRPr kumimoji="0" lang="he-IL"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eaLnBrk="1" latinLnBrk="0" hangingPunct="1">
              <a:buNone/>
              <a:defRPr kumimoji="0" lang="he-IL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r" eaLnBrk="1" latinLnBrk="0" hangingPunct="1">
              <a:buNone/>
              <a:defRPr kumimoji="0" lang="he-IL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 eaLnBrk="1" latinLnBrk="0" hangingPunct="1">
              <a:buNone/>
              <a:defRPr kumimoji="0" lang="he-IL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 eaLnBrk="1" latinLnBrk="0" hangingPunct="1">
              <a:buNone/>
              <a:defRPr kumimoji="0" lang="he-IL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 eaLnBrk="1" latinLnBrk="0" hangingPunct="1">
              <a:buNone/>
              <a:defRPr kumimoji="0" lang="he-IL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r" eaLnBrk="1" latinLnBrk="0" hangingPunct="1">
              <a:buNone/>
              <a:defRPr kumimoji="0" lang="he-IL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r" eaLnBrk="1" latinLnBrk="0" hangingPunct="1">
              <a:buNone/>
              <a:defRPr kumimoji="0" lang="he-IL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r" eaLnBrk="1" latinLnBrk="0" hangingPunct="1">
              <a:buNone/>
              <a:defRPr kumimoji="0" lang="he-IL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r" eaLnBrk="1" latinLnBrk="0" hangingPunct="1">
              <a:buNone/>
              <a:defRPr kumimoji="0" lang="he-IL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6858000" y="5105400"/>
            <a:ext cx="1828800" cy="990600"/>
          </a:xfrm>
        </p:spPr>
        <p:txBody>
          <a:bodyPr rtlCol="1">
            <a:normAutofit/>
          </a:bodyPr>
          <a:lstStyle>
            <a:lvl1pPr marL="0" indent="0" algn="r" eaLnBrk="1" latinLnBrk="0" hangingPunct="1">
              <a:buNone/>
              <a:defRPr kumimoji="0" lang="he-IL" sz="2000" baseline="0"/>
            </a:lvl1pPr>
          </a:lstStyle>
          <a:p>
            <a:pPr lvl="0"/>
            <a:r>
              <a:rPr lang="en-US" noProof="0"/>
              <a:t>Click icon to add picture</a:t>
            </a:r>
            <a:endParaRPr lang="he-IL" noProof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40815-106F-4617-AAFF-73F58745827F}" type="datetimeFigureOut">
              <a:rPr/>
              <a:pPr>
                <a:defRPr/>
              </a:pPr>
              <a:t>כ'/אייר/תשע"ג</a:t>
            </a:fld>
            <a:endParaRPr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1F25C-E915-4AE6-AD14-1CE5DC2E2F7A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C2399-A1A1-4475-807B-67FACD3C4718}" type="datetimeFigureOut">
              <a:rPr/>
              <a:pPr>
                <a:defRPr/>
              </a:pPr>
              <a:t>כ'/אייר/תשע"ג</a:t>
            </a:fld>
            <a:endParaRPr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FC2A5-A125-4F9E-B97D-688CF2346EFF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רקע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2863" y="0"/>
            <a:ext cx="9101137" cy="688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D5F9B-8906-4A64-9F78-ECDEC627F8A8}" type="datetimeFigureOut">
              <a:rPr/>
              <a:pPr>
                <a:defRPr/>
              </a:pPr>
              <a:t>כ'/אייר/תשע"ג</a:t>
            </a:fld>
            <a:endParaRPr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7BD80-3216-42F3-A5AA-BA216E64B99E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>
                <a:cs typeface="+mn-cs"/>
              </a:defRPr>
            </a:lvl1pPr>
          </a:lstStyle>
          <a:p>
            <a:pPr>
              <a:defRPr/>
            </a:pPr>
            <a:fld id="{D136E093-A88C-4BD4-B36F-6A4F0CD6F15F}" type="datetimeFigureOut">
              <a:rPr lang="he-IL"/>
              <a:pPr>
                <a:defRPr/>
              </a:pPr>
              <a:t>כ'/אייר/תשע"ג</a:t>
            </a:fld>
            <a:endParaRPr lang="he-IL"/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rtl="0">
              <a:defRPr>
                <a:cs typeface="+mn-cs"/>
              </a:defRPr>
            </a:lvl1pPr>
          </a:lstStyle>
          <a:p>
            <a:pPr>
              <a:defRPr/>
            </a:pPr>
            <a:fld id="{38834694-2F35-486D-A84B-1620D6A84569}" type="slidenum">
              <a:rPr lang="he-IL"/>
              <a:pPr>
                <a:defRPr/>
              </a:pPr>
              <a:t>‹#›</a:t>
            </a:fld>
            <a:endParaRPr lang="he-IL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rtl="0">
              <a:defRPr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>
                <a:cs typeface="+mn-cs"/>
              </a:defRPr>
            </a:lvl1pPr>
          </a:lstStyle>
          <a:p>
            <a:pPr>
              <a:defRPr/>
            </a:pPr>
            <a:fld id="{95F24F27-5514-4470-AB5A-EDABB5CDE2E0}" type="datetimeFigureOut">
              <a:rPr lang="he-IL"/>
              <a:pPr>
                <a:defRPr/>
              </a:pPr>
              <a:t>כ'/אייר/תשע"ג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>
                <a:cs typeface="+mn-cs"/>
              </a:defRPr>
            </a:lvl1pPr>
          </a:lstStyle>
          <a:p>
            <a:pPr>
              <a:defRPr/>
            </a:pPr>
            <a:fld id="{8476A9EF-5EE5-41B9-8221-D0241273999F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Oval 7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val 8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>
                <a:cs typeface="+mn-cs"/>
              </a:defRPr>
            </a:lvl1pPr>
          </a:lstStyle>
          <a:p>
            <a:pPr>
              <a:defRPr/>
            </a:pPr>
            <a:fld id="{AA443CFB-DF78-4202-8014-36DDD0EE29A4}" type="datetimeFigureOut">
              <a:rPr lang="he-IL"/>
              <a:pPr>
                <a:defRPr/>
              </a:pPr>
              <a:t>כ'/אייר/תשע"ג</a:t>
            </a:fld>
            <a:endParaRPr lang="he-I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>
                <a:cs typeface="+mn-cs"/>
              </a:defRPr>
            </a:lvl1pPr>
          </a:lstStyle>
          <a:p>
            <a:pPr>
              <a:defRPr/>
            </a:pPr>
            <a:fld id="{F6701F34-85E2-48A8-97B1-D5851A52AC92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rtl="0">
              <a:defRPr>
                <a:cs typeface="+mn-cs"/>
              </a:defRPr>
            </a:lvl1pPr>
          </a:lstStyle>
          <a:p>
            <a:pPr>
              <a:defRPr/>
            </a:pPr>
            <a:fld id="{903129A0-2C04-48E4-AD4D-36A6C33266D7}" type="datetimeFigureOut">
              <a:rPr lang="he-IL"/>
              <a:pPr>
                <a:defRPr/>
              </a:pPr>
              <a:t>כ'/אייר/תשע"ג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rtl="0">
              <a:defRPr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rtl="0">
              <a:defRPr>
                <a:cs typeface="+mn-cs"/>
              </a:defRPr>
            </a:lvl1pPr>
          </a:lstStyle>
          <a:p>
            <a:pPr>
              <a:defRPr/>
            </a:pPr>
            <a:fld id="{266D7E46-077C-4D3E-9107-3234C572BA06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 rtl="0">
              <a:defRPr>
                <a:cs typeface="+mn-cs"/>
              </a:defRPr>
            </a:lvl1pPr>
          </a:lstStyle>
          <a:p>
            <a:pPr>
              <a:defRPr/>
            </a:pPr>
            <a:fld id="{759A05ED-F9A0-4E8D-B921-46BD266F5525}" type="datetimeFigureOut">
              <a:rPr lang="he-IL"/>
              <a:pPr>
                <a:defRPr/>
              </a:pPr>
              <a:t>כ'/אייר/תשע"ג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rtl="0">
              <a:defRPr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rtl="0">
              <a:defRPr>
                <a:cs typeface="+mn-cs"/>
              </a:defRPr>
            </a:lvl1pPr>
          </a:lstStyle>
          <a:p>
            <a:pPr>
              <a:defRPr/>
            </a:pPr>
            <a:fld id="{0FA33390-337E-41D4-9E38-FD1E22F36AA4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>
                <a:cs typeface="+mn-cs"/>
              </a:defRPr>
            </a:lvl1pPr>
          </a:lstStyle>
          <a:p>
            <a:pPr>
              <a:defRPr/>
            </a:pPr>
            <a:fld id="{A4F31485-ABC8-4D77-87C1-2742FF947E31}" type="datetimeFigureOut">
              <a:rPr lang="he-IL"/>
              <a:pPr>
                <a:defRPr/>
              </a:pPr>
              <a:t>כ'/אייר/תשע"ג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>
                <a:cs typeface="+mn-cs"/>
              </a:defRPr>
            </a:lvl1pPr>
          </a:lstStyle>
          <a:p>
            <a:pPr>
              <a:defRPr/>
            </a:pPr>
            <a:fld id="{2D091CBD-FCBB-42C4-B843-11A1E4A3A126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>
                <a:cs typeface="+mn-cs"/>
              </a:defRPr>
            </a:lvl1pPr>
          </a:lstStyle>
          <a:p>
            <a:pPr>
              <a:defRPr/>
            </a:pPr>
            <a:fld id="{CFEB8F00-C8D8-4706-B778-1E14C95E3D26}" type="datetimeFigureOut">
              <a:rPr lang="he-IL"/>
              <a:pPr>
                <a:defRPr/>
              </a:pPr>
              <a:t>כ'/אייר/תשע"ג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>
                <a:cs typeface="+mn-cs"/>
              </a:defRPr>
            </a:lvl1pPr>
          </a:lstStyle>
          <a:p>
            <a:pPr>
              <a:defRPr/>
            </a:pPr>
            <a:fld id="{1FB5EFC7-CBBB-4F38-8C93-06367F277F76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2863" y="0"/>
            <a:ext cx="9101137" cy="688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-15875" y="0"/>
            <a:ext cx="917257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3048000"/>
            <a:ext cx="4343400" cy="1362075"/>
          </a:xfrm>
        </p:spPr>
        <p:txBody>
          <a:bodyPr anchor="b"/>
          <a:lstStyle>
            <a:lvl1pPr algn="r" eaLnBrk="1" latinLnBrk="0" hangingPunct="1">
              <a:defRPr kumimoji="0" lang="he-IL"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6781800" y="5334000"/>
            <a:ext cx="2133600" cy="990600"/>
          </a:xfrm>
        </p:spPr>
        <p:txBody>
          <a:bodyPr rtlCol="1">
            <a:normAutofit/>
          </a:bodyPr>
          <a:lstStyle>
            <a:lvl1pPr marL="0" indent="0" algn="r" eaLnBrk="1" latinLnBrk="0" hangingPunct="1">
              <a:buNone/>
              <a:defRPr kumimoji="0" lang="he-IL" sz="1800"/>
            </a:lvl1pPr>
          </a:lstStyle>
          <a:p>
            <a:pPr lvl="0"/>
            <a:r>
              <a:rPr lang="en-US" noProof="0"/>
              <a:t>Click icon to add picture</a:t>
            </a:r>
            <a:endParaRPr lang="he-IL"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3A5B8-8E9F-4DA1-8EFC-C0C87A17D0CF}" type="datetimeFigureOut">
              <a:rPr/>
              <a:pPr>
                <a:defRPr/>
              </a:pPr>
              <a:t>כ'/אייר/תשע"ג</a:t>
            </a:fld>
            <a:endParaRPr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1732E-1C15-4835-811E-AC0B34578B5A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>
                <a:cs typeface="+mn-cs"/>
              </a:defRPr>
            </a:lvl1pPr>
          </a:lstStyle>
          <a:p>
            <a:pPr>
              <a:defRPr/>
            </a:pPr>
            <a:fld id="{F2B790F9-BD81-49BC-B3F9-CFED09583946}" type="datetimeFigureOut">
              <a:rPr lang="he-IL"/>
              <a:pPr>
                <a:defRPr/>
              </a:pPr>
              <a:t>כ'/אייר/תשע"ג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>
                <a:cs typeface="+mn-cs"/>
              </a:defRPr>
            </a:lvl1pPr>
          </a:lstStyle>
          <a:p>
            <a:pPr>
              <a:defRPr/>
            </a:pPr>
            <a:fld id="{117D5853-A800-4313-AA57-8AAC9CB9668A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e-IL" noProof="0" smtClean="0"/>
              <a:t>לחץ על הסמל כדי להוסיף תמונה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>
                <a:cs typeface="+mn-cs"/>
              </a:defRPr>
            </a:lvl1pPr>
          </a:lstStyle>
          <a:p>
            <a:pPr>
              <a:defRPr/>
            </a:pPr>
            <a:fld id="{BC2D3261-08C2-4769-AB2D-A0AB157090BB}" type="datetimeFigureOut">
              <a:rPr lang="he-IL"/>
              <a:pPr>
                <a:defRPr/>
              </a:pPr>
              <a:t>כ'/אייר/תשע"ג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>
                <a:cs typeface="+mn-cs"/>
              </a:defRPr>
            </a:lvl1pPr>
          </a:lstStyle>
          <a:p>
            <a:pPr>
              <a:defRPr/>
            </a:pPr>
            <a:fld id="{850D33BF-E48B-4DEA-A051-E1884F06ED30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>
                <a:cs typeface="+mn-cs"/>
              </a:defRPr>
            </a:lvl1pPr>
          </a:lstStyle>
          <a:p>
            <a:pPr>
              <a:defRPr/>
            </a:pPr>
            <a:fld id="{9B4A28F1-C2F7-447D-9B09-0D2399BC3561}" type="datetimeFigureOut">
              <a:rPr lang="he-IL"/>
              <a:pPr>
                <a:defRPr/>
              </a:pPr>
              <a:t>כ'/אייר/תשע"ג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>
                <a:cs typeface="+mn-cs"/>
              </a:defRPr>
            </a:lvl1pPr>
          </a:lstStyle>
          <a:p>
            <a:pPr>
              <a:defRPr/>
            </a:pPr>
            <a:fld id="{5C5B5A26-5515-438B-B7CE-6BC53039DDC1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>
                <a:cs typeface="+mn-cs"/>
              </a:defRPr>
            </a:lvl1pPr>
          </a:lstStyle>
          <a:p>
            <a:pPr>
              <a:defRPr/>
            </a:pPr>
            <a:fld id="{2172E04B-2B42-4291-9A22-2F295459539C}" type="datetimeFigureOut">
              <a:rPr lang="he-IL"/>
              <a:pPr>
                <a:defRPr/>
              </a:pPr>
              <a:t>כ'/אייר/תשע"ג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>
                <a:cs typeface="+mn-cs"/>
              </a:defRPr>
            </a:lvl1pPr>
          </a:lstStyle>
          <a:p>
            <a:pPr>
              <a:defRPr/>
            </a:pPr>
            <a:fld id="{C8C1F004-475A-4CC1-907E-5CA1E4C3F9D9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he-IL" noProof="0" smtClean="0"/>
              <a:t>לחץ כדי לערוך סגנון כותרת של תבנית בסיס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he-IL" noProof="0" smtClean="0"/>
              <a:t>לחץ כדי לערוך סגנון כותרת משנה של תבנית בסיס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B610C30-21B9-4137-BB20-D31C186C174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9CB7F8C-AF41-4EFE-8D80-58D1464E6B9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83157D1-0B2D-480E-B466-CD5E80B3789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D81711B-29D7-443C-8FC2-DAA9AF15C2B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3EBB36A-D722-4B1B-B668-95D55170300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D9DA48C-4146-4578-A0FA-479EB89E667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69632"/>
            <a:ext cx="8077200" cy="1143000"/>
          </a:xfrm>
        </p:spPr>
        <p:txBody>
          <a:bodyPr/>
          <a:lstStyle>
            <a:lvl1pPr algn="r" eaLnBrk="1" latinLnBrk="0" hangingPunct="1">
              <a:defRPr kumimoji="0" lang="he-IL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algn="r" eaLnBrk="1" latinLnBrk="0" hangingPunct="1">
              <a:defRPr kumimoji="0" lang="he-IL" sz="3200">
                <a:latin typeface="+mn-lt"/>
              </a:defRPr>
            </a:lvl1pPr>
            <a:lvl2pPr algn="r" eaLnBrk="1" latinLnBrk="0" hangingPunct="1">
              <a:defRPr kumimoji="0" lang="he-IL" sz="2800">
                <a:latin typeface="+mn-lt"/>
              </a:defRPr>
            </a:lvl2pPr>
            <a:lvl3pPr algn="r" eaLnBrk="1" latinLnBrk="0" hangingPunct="1">
              <a:defRPr kumimoji="0" lang="he-IL" sz="2400">
                <a:latin typeface="+mn-lt"/>
              </a:defRPr>
            </a:lvl3pPr>
            <a:lvl4pPr algn="r" eaLnBrk="1" latinLnBrk="0" hangingPunct="1">
              <a:defRPr kumimoji="0" lang="he-IL" sz="2400">
                <a:latin typeface="+mn-lt"/>
              </a:defRPr>
            </a:lvl4pPr>
            <a:lvl5pPr algn="r" eaLnBrk="1" latinLnBrk="0" hangingPunct="1">
              <a:defRPr kumimoji="0" lang="he-IL" sz="2400">
                <a:latin typeface="+mn-lt"/>
              </a:defRPr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F861-4A77-432A-816F-FEA9FC4C4256}" type="datetimeFigureOut">
              <a:rPr/>
              <a:pPr>
                <a:defRPr/>
              </a:pPr>
              <a:t>כ'/אייר/תשע"ג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23300-7C7B-488B-9EA2-31CDD94DA4BC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38E6289-FADA-49C9-90EE-A64FDEA9381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33C92B9-F0BB-40E6-91DA-FFF64C92CED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2A3918B-8B5C-4AF7-98F0-5B15F849C7B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DA05E77-E2D7-45F6-951E-9F88F63C4D6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F259019-E5DD-4954-A1A7-DC4F26D6597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150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5F483CD-106A-4E32-B4E1-4D3030CD6C5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תוכן שני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algn="r" eaLnBrk="1" latinLnBrk="0" hangingPunct="1">
              <a:defRPr kumimoji="0" lang="he-IL" sz="2800"/>
            </a:lvl1pPr>
            <a:lvl2pPr algn="r" eaLnBrk="1" latinLnBrk="0" hangingPunct="1">
              <a:defRPr kumimoji="0" lang="he-IL" sz="2400"/>
            </a:lvl2pPr>
            <a:lvl3pPr algn="r" eaLnBrk="1" latinLnBrk="0" hangingPunct="1">
              <a:defRPr kumimoji="0" lang="he-IL" sz="2000"/>
            </a:lvl3pPr>
            <a:lvl4pPr algn="r" eaLnBrk="1" latinLnBrk="0" hangingPunct="1">
              <a:defRPr kumimoji="0" lang="he-IL" sz="1800"/>
            </a:lvl4pPr>
            <a:lvl5pPr algn="r" eaLnBrk="1" latinLnBrk="0" hangingPunct="1">
              <a:defRPr kumimoji="0" lang="he-IL" sz="1800"/>
            </a:lvl5pPr>
            <a:lvl6pPr algn="r" eaLnBrk="1" latinLnBrk="0" hangingPunct="1">
              <a:defRPr kumimoji="0" lang="he-IL" sz="1800"/>
            </a:lvl6pPr>
            <a:lvl7pPr algn="r" eaLnBrk="1" latinLnBrk="0" hangingPunct="1">
              <a:defRPr kumimoji="0" lang="he-IL" sz="1800"/>
            </a:lvl7pPr>
            <a:lvl8pPr algn="r" eaLnBrk="1" latinLnBrk="0" hangingPunct="1">
              <a:defRPr kumimoji="0" lang="he-IL" sz="1800"/>
            </a:lvl8pPr>
            <a:lvl9pPr algn="r" eaLnBrk="1" latinLnBrk="0" hangingPunct="1">
              <a:defRPr kumimoji="0" lang="he-IL"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algn="r" eaLnBrk="1" latinLnBrk="0" hangingPunct="1">
              <a:defRPr kumimoji="0" lang="he-IL" sz="2800"/>
            </a:lvl1pPr>
            <a:lvl2pPr algn="r" eaLnBrk="1" latinLnBrk="0" hangingPunct="1">
              <a:defRPr kumimoji="0" lang="he-IL" sz="2400"/>
            </a:lvl2pPr>
            <a:lvl3pPr algn="r" eaLnBrk="1" latinLnBrk="0" hangingPunct="1">
              <a:defRPr kumimoji="0" lang="he-IL" sz="2000"/>
            </a:lvl3pPr>
            <a:lvl4pPr algn="r" eaLnBrk="1" latinLnBrk="0" hangingPunct="1">
              <a:defRPr kumimoji="0" lang="he-IL" sz="1800"/>
            </a:lvl4pPr>
            <a:lvl5pPr algn="r" eaLnBrk="1" latinLnBrk="0" hangingPunct="1">
              <a:defRPr kumimoji="0" lang="he-IL" sz="1800"/>
            </a:lvl5pPr>
            <a:lvl6pPr algn="r" eaLnBrk="1" latinLnBrk="0" hangingPunct="1">
              <a:defRPr kumimoji="0" lang="he-IL" sz="1800"/>
            </a:lvl6pPr>
            <a:lvl7pPr algn="r" eaLnBrk="1" latinLnBrk="0" hangingPunct="1">
              <a:defRPr kumimoji="0" lang="he-IL" sz="1800"/>
            </a:lvl7pPr>
            <a:lvl8pPr algn="r" eaLnBrk="1" latinLnBrk="0" hangingPunct="1">
              <a:defRPr kumimoji="0" lang="he-IL" sz="1800"/>
            </a:lvl8pPr>
            <a:lvl9pPr algn="r" eaLnBrk="1" latinLnBrk="0" hangingPunct="1">
              <a:defRPr kumimoji="0" lang="he-IL"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912BE-7C65-4B1F-A8F0-F4961318AB60}" type="datetimeFigureOut">
              <a:rPr/>
              <a:pPr>
                <a:defRPr/>
              </a:pPr>
              <a:t>כ'/אייר/תשע"ג</a:t>
            </a:fld>
            <a:endParaRPr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FC6CE-8735-44F5-8349-990AAAF5A98F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 eaLnBrk="1" latinLnBrk="0" hangingPunct="1">
              <a:defRPr kumimoji="0" lang="he-IL"/>
            </a:lvl1pPr>
          </a:lstStyle>
          <a:p>
            <a:r>
              <a:rPr lang="he-IL" smtClean="0"/>
              <a:t>לחץ כדי לערוך סגנון כותרת של תבנית בסיס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algn="r" eaLnBrk="1" latinLnBrk="0" hangingPunct="1">
              <a:buNone/>
              <a:defRPr kumimoji="0" lang="he-IL" sz="2400" b="1"/>
            </a:lvl1pPr>
            <a:lvl2pPr marL="457200" indent="0" algn="r" eaLnBrk="1" latinLnBrk="0" hangingPunct="1">
              <a:buNone/>
              <a:defRPr kumimoji="0" lang="he-IL" sz="2000" b="1"/>
            </a:lvl2pPr>
            <a:lvl3pPr marL="914400" indent="0" algn="r" eaLnBrk="1" latinLnBrk="0" hangingPunct="1">
              <a:buNone/>
              <a:defRPr kumimoji="0" lang="he-IL" sz="1800" b="1"/>
            </a:lvl3pPr>
            <a:lvl4pPr marL="1371600" indent="0" algn="r" eaLnBrk="1" latinLnBrk="0" hangingPunct="1">
              <a:buNone/>
              <a:defRPr kumimoji="0" lang="he-IL" sz="1600" b="1"/>
            </a:lvl4pPr>
            <a:lvl5pPr marL="1828800" indent="0" algn="r" eaLnBrk="1" latinLnBrk="0" hangingPunct="1">
              <a:buNone/>
              <a:defRPr kumimoji="0" lang="he-IL" sz="1600" b="1"/>
            </a:lvl5pPr>
            <a:lvl6pPr marL="2286000" indent="0" algn="r" eaLnBrk="1" latinLnBrk="0" hangingPunct="1">
              <a:buNone/>
              <a:defRPr kumimoji="0" lang="he-IL" sz="1600" b="1"/>
            </a:lvl6pPr>
            <a:lvl7pPr marL="2743200" indent="0" algn="r" eaLnBrk="1" latinLnBrk="0" hangingPunct="1">
              <a:buNone/>
              <a:defRPr kumimoji="0" lang="he-IL" sz="1600" b="1"/>
            </a:lvl7pPr>
            <a:lvl8pPr marL="3200400" indent="0" algn="r" eaLnBrk="1" latinLnBrk="0" hangingPunct="1">
              <a:buNone/>
              <a:defRPr kumimoji="0" lang="he-IL" sz="1600" b="1"/>
            </a:lvl8pPr>
            <a:lvl9pPr marL="3657600" indent="0" algn="r" eaLnBrk="1" latinLnBrk="0" hangingPunct="1">
              <a:buNone/>
              <a:defRPr kumimoji="0" lang="he-IL"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algn="r" eaLnBrk="1" latinLnBrk="0" hangingPunct="1">
              <a:defRPr kumimoji="0" lang="he-IL" sz="2400"/>
            </a:lvl1pPr>
            <a:lvl2pPr algn="r" eaLnBrk="1" latinLnBrk="0" hangingPunct="1">
              <a:defRPr kumimoji="0" lang="he-IL" sz="2000"/>
            </a:lvl2pPr>
            <a:lvl3pPr algn="r" eaLnBrk="1" latinLnBrk="0" hangingPunct="1">
              <a:defRPr kumimoji="0" lang="he-IL" sz="1800"/>
            </a:lvl3pPr>
            <a:lvl4pPr algn="r" eaLnBrk="1" latinLnBrk="0" hangingPunct="1">
              <a:defRPr kumimoji="0" lang="he-IL" sz="1600"/>
            </a:lvl4pPr>
            <a:lvl5pPr algn="r" eaLnBrk="1" latinLnBrk="0" hangingPunct="1">
              <a:defRPr kumimoji="0" lang="he-IL" sz="1600"/>
            </a:lvl5pPr>
            <a:lvl6pPr algn="r" eaLnBrk="1" latinLnBrk="0" hangingPunct="1">
              <a:defRPr kumimoji="0" lang="he-IL" sz="1600"/>
            </a:lvl6pPr>
            <a:lvl7pPr algn="r" eaLnBrk="1" latinLnBrk="0" hangingPunct="1">
              <a:defRPr kumimoji="0" lang="he-IL" sz="1600"/>
            </a:lvl7pPr>
            <a:lvl8pPr algn="r" eaLnBrk="1" latinLnBrk="0" hangingPunct="1">
              <a:defRPr kumimoji="0" lang="he-IL" sz="1600"/>
            </a:lvl8pPr>
            <a:lvl9pPr algn="r" eaLnBrk="1" latinLnBrk="0" hangingPunct="1">
              <a:defRPr kumimoji="0" lang="he-IL"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algn="r" eaLnBrk="1" latinLnBrk="0" hangingPunct="1">
              <a:buNone/>
              <a:defRPr kumimoji="0" lang="he-IL" sz="2400" b="1"/>
            </a:lvl1pPr>
            <a:lvl2pPr marL="457200" indent="0" algn="r" eaLnBrk="1" latinLnBrk="0" hangingPunct="1">
              <a:buNone/>
              <a:defRPr kumimoji="0" lang="he-IL" sz="2000" b="1"/>
            </a:lvl2pPr>
            <a:lvl3pPr marL="914400" indent="0" algn="r" eaLnBrk="1" latinLnBrk="0" hangingPunct="1">
              <a:buNone/>
              <a:defRPr kumimoji="0" lang="he-IL" sz="1800" b="1"/>
            </a:lvl3pPr>
            <a:lvl4pPr marL="1371600" indent="0" algn="r" eaLnBrk="1" latinLnBrk="0" hangingPunct="1">
              <a:buNone/>
              <a:defRPr kumimoji="0" lang="he-IL" sz="1600" b="1"/>
            </a:lvl4pPr>
            <a:lvl5pPr marL="1828800" indent="0" algn="r" eaLnBrk="1" latinLnBrk="0" hangingPunct="1">
              <a:buNone/>
              <a:defRPr kumimoji="0" lang="he-IL" sz="1600" b="1"/>
            </a:lvl5pPr>
            <a:lvl6pPr marL="2286000" indent="0" algn="r" eaLnBrk="1" latinLnBrk="0" hangingPunct="1">
              <a:buNone/>
              <a:defRPr kumimoji="0" lang="he-IL" sz="1600" b="1"/>
            </a:lvl6pPr>
            <a:lvl7pPr marL="2743200" indent="0" algn="r" eaLnBrk="1" latinLnBrk="0" hangingPunct="1">
              <a:buNone/>
              <a:defRPr kumimoji="0" lang="he-IL" sz="1600" b="1"/>
            </a:lvl7pPr>
            <a:lvl8pPr marL="3200400" indent="0" algn="r" eaLnBrk="1" latinLnBrk="0" hangingPunct="1">
              <a:buNone/>
              <a:defRPr kumimoji="0" lang="he-IL" sz="1600" b="1"/>
            </a:lvl8pPr>
            <a:lvl9pPr marL="3657600" indent="0" algn="r" eaLnBrk="1" latinLnBrk="0" hangingPunct="1">
              <a:buNone/>
              <a:defRPr kumimoji="0" lang="he-IL"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algn="r" eaLnBrk="1" latinLnBrk="0" hangingPunct="1">
              <a:defRPr kumimoji="0" lang="he-IL" sz="2400"/>
            </a:lvl1pPr>
            <a:lvl2pPr algn="r" eaLnBrk="1" latinLnBrk="0" hangingPunct="1">
              <a:defRPr kumimoji="0" lang="he-IL" sz="2000"/>
            </a:lvl2pPr>
            <a:lvl3pPr algn="r" eaLnBrk="1" latinLnBrk="0" hangingPunct="1">
              <a:defRPr kumimoji="0" lang="he-IL" sz="1800"/>
            </a:lvl3pPr>
            <a:lvl4pPr algn="r" eaLnBrk="1" latinLnBrk="0" hangingPunct="1">
              <a:defRPr kumimoji="0" lang="he-IL" sz="1600"/>
            </a:lvl4pPr>
            <a:lvl5pPr algn="r" eaLnBrk="1" latinLnBrk="0" hangingPunct="1">
              <a:defRPr kumimoji="0" lang="he-IL" sz="1600"/>
            </a:lvl5pPr>
            <a:lvl6pPr algn="r" eaLnBrk="1" latinLnBrk="0" hangingPunct="1">
              <a:defRPr kumimoji="0" lang="he-IL" sz="1600"/>
            </a:lvl6pPr>
            <a:lvl7pPr algn="r" eaLnBrk="1" latinLnBrk="0" hangingPunct="1">
              <a:defRPr kumimoji="0" lang="he-IL" sz="1600"/>
            </a:lvl7pPr>
            <a:lvl8pPr algn="r" eaLnBrk="1" latinLnBrk="0" hangingPunct="1">
              <a:defRPr kumimoji="0" lang="he-IL" sz="1600"/>
            </a:lvl8pPr>
            <a:lvl9pPr algn="r" eaLnBrk="1" latinLnBrk="0" hangingPunct="1">
              <a:defRPr kumimoji="0" lang="he-IL"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1BCFC-7354-49FE-BBB7-33F8A1596C0D}" type="datetimeFigureOut">
              <a:rPr/>
              <a:pPr>
                <a:defRPr/>
              </a:pPr>
              <a:t>כ'/אייר/תשע"ג</a:t>
            </a:fld>
            <a:endParaRPr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C8E0E-1B69-4B61-A770-FF6E141DF0D9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r" eaLnBrk="1" latinLnBrk="0" hangingPunct="1">
              <a:defRPr kumimoji="0" lang="he-IL"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algn="r" eaLnBrk="1" latinLnBrk="0" hangingPunct="1">
              <a:defRPr kumimoji="0" lang="he-IL" sz="3200"/>
            </a:lvl1pPr>
            <a:lvl2pPr algn="r" eaLnBrk="1" latinLnBrk="0" hangingPunct="1">
              <a:defRPr kumimoji="0" lang="he-IL" sz="2800"/>
            </a:lvl2pPr>
            <a:lvl3pPr algn="r" eaLnBrk="1" latinLnBrk="0" hangingPunct="1">
              <a:defRPr kumimoji="0" lang="he-IL" sz="2400"/>
            </a:lvl3pPr>
            <a:lvl4pPr algn="r" eaLnBrk="1" latinLnBrk="0" hangingPunct="1">
              <a:defRPr kumimoji="0" lang="he-IL" sz="2000"/>
            </a:lvl4pPr>
            <a:lvl5pPr algn="r" eaLnBrk="1" latinLnBrk="0" hangingPunct="1">
              <a:defRPr kumimoji="0" lang="he-IL" sz="2000"/>
            </a:lvl5pPr>
            <a:lvl6pPr algn="r" eaLnBrk="1" latinLnBrk="0" hangingPunct="1">
              <a:defRPr kumimoji="0" lang="he-IL" sz="2000"/>
            </a:lvl6pPr>
            <a:lvl7pPr algn="r" eaLnBrk="1" latinLnBrk="0" hangingPunct="1">
              <a:defRPr kumimoji="0" lang="he-IL" sz="2000"/>
            </a:lvl7pPr>
            <a:lvl8pPr algn="r" eaLnBrk="1" latinLnBrk="0" hangingPunct="1">
              <a:defRPr kumimoji="0" lang="he-IL" sz="2000"/>
            </a:lvl8pPr>
            <a:lvl9pPr algn="r" eaLnBrk="1" latinLnBrk="0" hangingPunct="1">
              <a:defRPr kumimoji="0" lang="he-IL"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algn="r" eaLnBrk="1" latinLnBrk="0" hangingPunct="1">
              <a:buNone/>
              <a:defRPr kumimoji="0" lang="he-IL" sz="1400"/>
            </a:lvl1pPr>
            <a:lvl2pPr marL="457200" indent="0" algn="r" eaLnBrk="1" latinLnBrk="0" hangingPunct="1">
              <a:buNone/>
              <a:defRPr kumimoji="0" lang="he-IL" sz="1200"/>
            </a:lvl2pPr>
            <a:lvl3pPr marL="914400" indent="0" algn="r" eaLnBrk="1" latinLnBrk="0" hangingPunct="1">
              <a:buNone/>
              <a:defRPr kumimoji="0" lang="he-IL" sz="1000"/>
            </a:lvl3pPr>
            <a:lvl4pPr marL="1371600" indent="0" algn="r" eaLnBrk="1" latinLnBrk="0" hangingPunct="1">
              <a:buNone/>
              <a:defRPr kumimoji="0" lang="he-IL" sz="900"/>
            </a:lvl4pPr>
            <a:lvl5pPr marL="1828800" indent="0" algn="r" eaLnBrk="1" latinLnBrk="0" hangingPunct="1">
              <a:buNone/>
              <a:defRPr kumimoji="0" lang="he-IL" sz="900"/>
            </a:lvl5pPr>
            <a:lvl6pPr marL="2286000" indent="0" algn="r" eaLnBrk="1" latinLnBrk="0" hangingPunct="1">
              <a:buNone/>
              <a:defRPr kumimoji="0" lang="he-IL" sz="900"/>
            </a:lvl6pPr>
            <a:lvl7pPr marL="2743200" indent="0" algn="r" eaLnBrk="1" latinLnBrk="0" hangingPunct="1">
              <a:buNone/>
              <a:defRPr kumimoji="0" lang="he-IL" sz="900"/>
            </a:lvl7pPr>
            <a:lvl8pPr marL="3200400" indent="0" algn="r" eaLnBrk="1" latinLnBrk="0" hangingPunct="1">
              <a:buNone/>
              <a:defRPr kumimoji="0" lang="he-IL" sz="900"/>
            </a:lvl8pPr>
            <a:lvl9pPr marL="3657600" indent="0" algn="r" eaLnBrk="1" latinLnBrk="0" hangingPunct="1">
              <a:buNone/>
              <a:defRPr kumimoji="0" lang="he-IL"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A9947-ED43-46E2-9FE1-905C833FCB69}" type="datetimeFigureOut">
              <a:rPr/>
              <a:pPr>
                <a:defRPr/>
              </a:pPr>
              <a:t>כ'/אייר/תשע"ג</a:t>
            </a:fld>
            <a:endParaRPr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498F1-00FB-4BC7-A492-747938E2B1A7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 eaLnBrk="1" latinLnBrk="0" hangingPunct="1">
              <a:defRPr kumimoji="0" lang="he-IL"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 algn="r" eaLnBrk="1" latinLnBrk="0" hangingPunct="1">
              <a:buNone/>
              <a:defRPr kumimoji="0" lang="he-IL" sz="3200"/>
            </a:lvl1pPr>
            <a:lvl2pPr marL="457200" indent="0" algn="r" eaLnBrk="1" latinLnBrk="0" hangingPunct="1">
              <a:buNone/>
              <a:defRPr kumimoji="0" lang="he-IL" sz="2800"/>
            </a:lvl2pPr>
            <a:lvl3pPr marL="914400" indent="0" algn="r" eaLnBrk="1" latinLnBrk="0" hangingPunct="1">
              <a:buNone/>
              <a:defRPr kumimoji="0" lang="he-IL" sz="2400"/>
            </a:lvl3pPr>
            <a:lvl4pPr marL="1371600" indent="0" algn="r" eaLnBrk="1" latinLnBrk="0" hangingPunct="1">
              <a:buNone/>
              <a:defRPr kumimoji="0" lang="he-IL" sz="2000"/>
            </a:lvl4pPr>
            <a:lvl5pPr marL="1828800" indent="0" algn="r" eaLnBrk="1" latinLnBrk="0" hangingPunct="1">
              <a:buNone/>
              <a:defRPr kumimoji="0" lang="he-IL" sz="2000"/>
            </a:lvl5pPr>
            <a:lvl6pPr marL="2286000" indent="0" algn="r" eaLnBrk="1" latinLnBrk="0" hangingPunct="1">
              <a:buNone/>
              <a:defRPr kumimoji="0" lang="he-IL" sz="2000"/>
            </a:lvl6pPr>
            <a:lvl7pPr marL="2743200" indent="0" algn="r" eaLnBrk="1" latinLnBrk="0" hangingPunct="1">
              <a:buNone/>
              <a:defRPr kumimoji="0" lang="he-IL" sz="2000"/>
            </a:lvl7pPr>
            <a:lvl8pPr marL="3200400" indent="0" algn="r" eaLnBrk="1" latinLnBrk="0" hangingPunct="1">
              <a:buNone/>
              <a:defRPr kumimoji="0" lang="he-IL" sz="2000"/>
            </a:lvl8pPr>
            <a:lvl9pPr marL="3657600" indent="0" algn="r" eaLnBrk="1" latinLnBrk="0" hangingPunct="1">
              <a:buNone/>
              <a:defRPr kumimoji="0" lang="he-IL" sz="2000"/>
            </a:lvl9pPr>
          </a:lstStyle>
          <a:p>
            <a:pPr lvl="0"/>
            <a:r>
              <a:rPr lang="he-IL" noProof="0" smtClean="0"/>
              <a:t>לחץ על הסמל כדי להוסיף תמונה</a:t>
            </a:r>
            <a:endParaRPr lang="he-I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algn="r" eaLnBrk="1" latinLnBrk="0" hangingPunct="1">
              <a:buNone/>
              <a:defRPr kumimoji="0" lang="he-IL" sz="1400"/>
            </a:lvl1pPr>
            <a:lvl2pPr marL="457200" indent="0" algn="r" eaLnBrk="1" latinLnBrk="0" hangingPunct="1">
              <a:buNone/>
              <a:defRPr kumimoji="0" lang="he-IL" sz="1200"/>
            </a:lvl2pPr>
            <a:lvl3pPr marL="914400" indent="0" algn="r" eaLnBrk="1" latinLnBrk="0" hangingPunct="1">
              <a:buNone/>
              <a:defRPr kumimoji="0" lang="he-IL" sz="1000"/>
            </a:lvl3pPr>
            <a:lvl4pPr marL="1371600" indent="0" algn="r" eaLnBrk="1" latinLnBrk="0" hangingPunct="1">
              <a:buNone/>
              <a:defRPr kumimoji="0" lang="he-IL" sz="900"/>
            </a:lvl4pPr>
            <a:lvl5pPr marL="1828800" indent="0" algn="r" eaLnBrk="1" latinLnBrk="0" hangingPunct="1">
              <a:buNone/>
              <a:defRPr kumimoji="0" lang="he-IL" sz="900"/>
            </a:lvl5pPr>
            <a:lvl6pPr marL="2286000" indent="0" algn="r" eaLnBrk="1" latinLnBrk="0" hangingPunct="1">
              <a:buNone/>
              <a:defRPr kumimoji="0" lang="he-IL" sz="900"/>
            </a:lvl6pPr>
            <a:lvl7pPr marL="2743200" indent="0" algn="r" eaLnBrk="1" latinLnBrk="0" hangingPunct="1">
              <a:buNone/>
              <a:defRPr kumimoji="0" lang="he-IL" sz="900"/>
            </a:lvl7pPr>
            <a:lvl8pPr marL="3200400" indent="0" algn="r" eaLnBrk="1" latinLnBrk="0" hangingPunct="1">
              <a:buNone/>
              <a:defRPr kumimoji="0" lang="he-IL" sz="900"/>
            </a:lvl8pPr>
            <a:lvl9pPr marL="3657600" indent="0" algn="r" eaLnBrk="1" latinLnBrk="0" hangingPunct="1">
              <a:buNone/>
              <a:defRPr kumimoji="0" lang="he-IL"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BC8CA-952B-436D-863E-ACB4DC11228C}" type="datetimeFigureOut">
              <a:rPr/>
              <a:pPr>
                <a:defRPr/>
              </a:pPr>
              <a:t>כ'/אייר/תשע"ג</a:t>
            </a:fld>
            <a:endParaRPr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B6CF1-68F6-40AE-8CCB-4C44330CAE92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F34FD-8D2F-454C-8255-BC72125657A9}" type="datetimeFigureOut">
              <a:rPr/>
              <a:pPr>
                <a:defRPr/>
              </a:pPr>
              <a:t>כ'/אייר/תשע"ג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2C380-FD06-4713-9CCC-D625E715C225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959A6-AC27-4653-A37A-D69A45034847}" type="datetimeFigureOut">
              <a:rPr/>
              <a:pPr>
                <a:defRPr/>
              </a:pPr>
              <a:t>כ'/אייר/תשע"ג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63395-F927-4BFE-9429-0CB1DFDEEEA2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2863" y="0"/>
            <a:ext cx="9101137" cy="688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274638"/>
            <a:ext cx="8077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2000" y="1600200"/>
            <a:ext cx="8077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he-IL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248B491-8BF6-4FC7-A45E-BF573F44A62E}" type="datetimeFigureOut">
              <a:rPr/>
              <a:pPr>
                <a:defRPr/>
              </a:pPr>
              <a:t>כ'/אייר/תשע"ג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he-IL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he-IL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38A0734-53CE-4E8B-8A2E-68262F95E4AA}" type="slidenum">
              <a:rPr/>
              <a:pPr>
                <a:defRPr/>
              </a:pPr>
              <a:t>‹#›</a:t>
            </a:fld>
            <a:endParaRPr/>
          </a:p>
        </p:txBody>
      </p:sp>
      <p:pic>
        <p:nvPicPr>
          <p:cNvPr id="1032" name="Picture 7"/>
          <p:cNvPicPr>
            <a:picLocks noChangeAspect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-152400" y="-109538"/>
            <a:ext cx="819150" cy="7083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1" r:id="rId4"/>
    <p:sldLayoutId id="2147483710" r:id="rId5"/>
    <p:sldLayoutId id="2147483709" r:id="rId6"/>
    <p:sldLayoutId id="2147483708" r:id="rId7"/>
    <p:sldLayoutId id="2147483707" r:id="rId8"/>
    <p:sldLayoutId id="2147483706" r:id="rId9"/>
    <p:sldLayoutId id="2147483705" r:id="rId10"/>
    <p:sldLayoutId id="2147483704" r:id="rId11"/>
    <p:sldLayoutId id="2147483715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r" rtl="1" eaLnBrk="0" fontAlgn="base" hangingPunct="0">
        <a:spcBef>
          <a:spcPct val="0"/>
        </a:spcBef>
        <a:spcAft>
          <a:spcPct val="0"/>
        </a:spcAft>
        <a:defRPr lang="he-IL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lang="he-IL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he-IL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lang="he-IL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he-IL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lang="he-IL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kumimoji="0" lang="he-IL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kumimoji="0" lang="he-IL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kumimoji="0" lang="he-IL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kumimoji="0" lang="he-IL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he-IL"/>
      </a:defPPr>
      <a:lvl1pPr marL="0" algn="r" defTabSz="914400" rtl="1" eaLnBrk="1" latinLnBrk="0" hangingPunct="1">
        <a:defRPr kumimoji="0" lang="he-IL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kumimoji="0" lang="he-IL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kumimoji="0" lang="he-IL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kumimoji="0" lang="he-IL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kumimoji="0" lang="he-IL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kumimoji="0" lang="he-IL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kumimoji="0" lang="he-IL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kumimoji="0" lang="he-IL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kumimoji="0" lang="he-IL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lumMod val="65000"/>
                    <a:lumOff val="35000"/>
                  </a:prstClr>
                </a:solidFill>
                <a:latin typeface="Century Gothic" pitchFamily="34" charset="0"/>
                <a:cs typeface="Times New Roman"/>
              </a:defRPr>
            </a:lvl1pPr>
          </a:lstStyle>
          <a:p>
            <a:pPr>
              <a:defRPr/>
            </a:pPr>
            <a:fld id="{ABBEF73F-A14C-493E-A523-186059C2D910}" type="datetimeFigureOut">
              <a:rPr lang="he-IL"/>
              <a:pPr>
                <a:defRPr/>
              </a:pPr>
              <a:t>כ'/אייר/תשע"ג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 rtl="1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lumMod val="65000"/>
                    <a:lumOff val="35000"/>
                  </a:prstClr>
                </a:solidFill>
                <a:latin typeface="Century Gothic" pitchFamily="34" charset="0"/>
                <a:cs typeface="Times New Roman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 rtl="1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lumMod val="65000"/>
                    <a:lumOff val="35000"/>
                  </a:prstClr>
                </a:solidFill>
                <a:latin typeface="Century Gothic" pitchFamily="34" charset="0"/>
                <a:cs typeface="Times New Roman"/>
              </a:defRPr>
            </a:lvl1pPr>
          </a:lstStyle>
          <a:p>
            <a:pPr>
              <a:defRPr/>
            </a:pPr>
            <a:fld id="{1D9DF6C0-25AF-4F36-B4BF-CE2EFB81B92D}" type="slidenum">
              <a:rPr lang="he-IL"/>
              <a:pPr>
                <a:defRPr/>
              </a:pPr>
              <a:t>‹#›</a:t>
            </a:fld>
            <a:endParaRPr lang="he-IL"/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xStyles>
    <p:titleStyle>
      <a:lvl1pPr algn="ctr" rtl="1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Gisha"/>
          <a:cs typeface="+mj-cs"/>
        </a:defRPr>
      </a:lvl1pPr>
      <a:lvl2pPr algn="ctr" rtl="1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  <a:ea typeface="Gisha"/>
          <a:cs typeface="Gisha"/>
        </a:defRPr>
      </a:lvl2pPr>
      <a:lvl3pPr algn="ctr" rtl="1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  <a:ea typeface="Gisha"/>
          <a:cs typeface="Gisha"/>
        </a:defRPr>
      </a:lvl3pPr>
      <a:lvl4pPr algn="ctr" rtl="1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  <a:ea typeface="Gisha"/>
          <a:cs typeface="Gisha"/>
        </a:defRPr>
      </a:lvl4pPr>
      <a:lvl5pPr algn="ctr" rtl="1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  <a:ea typeface="Gisha"/>
          <a:cs typeface="Gisha"/>
        </a:defRPr>
      </a:lvl5pPr>
      <a:lvl6pPr marL="457200" algn="ctr" rtl="1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  <a:ea typeface="Gisha"/>
          <a:cs typeface="Gisha"/>
        </a:defRPr>
      </a:lvl6pPr>
      <a:lvl7pPr marL="914400" algn="ctr" rtl="1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  <a:ea typeface="Gisha"/>
          <a:cs typeface="Gisha"/>
        </a:defRPr>
      </a:lvl7pPr>
      <a:lvl8pPr marL="1371600" algn="ctr" rtl="1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  <a:ea typeface="Gisha"/>
          <a:cs typeface="Gisha"/>
        </a:defRPr>
      </a:lvl8pPr>
      <a:lvl9pPr marL="1828800" algn="ctr" rtl="1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  <a:ea typeface="Gisha"/>
          <a:cs typeface="Gisha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BDF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0E9CB458-4251-4885-A6D4-69A37706768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7.jpeg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2627313" y="3108325"/>
            <a:ext cx="6121400" cy="1830388"/>
          </a:xfrm>
        </p:spPr>
        <p:txBody>
          <a:bodyPr/>
          <a:lstStyle/>
          <a:p>
            <a:r>
              <a:rPr sz="4000" cap="none" smtClean="0">
                <a:cs typeface="Times New Roman" pitchFamily="18" charset="0"/>
              </a:rPr>
              <a:t>תקנות הבטיחות בעבודה</a:t>
            </a:r>
            <a:br>
              <a:rPr sz="4000" cap="none" smtClean="0">
                <a:cs typeface="Times New Roman" pitchFamily="18" charset="0"/>
              </a:rPr>
            </a:br>
            <a:r>
              <a:rPr sz="4000" cap="none" smtClean="0">
                <a:cs typeface="Times New Roman" pitchFamily="18" charset="0"/>
              </a:rPr>
              <a:t> - תכנית ניהול בטיחות</a:t>
            </a:r>
            <a:br>
              <a:rPr sz="4000" cap="none" smtClean="0">
                <a:cs typeface="Times New Roman" pitchFamily="18" charset="0"/>
              </a:rPr>
            </a:br>
            <a:endParaRPr sz="4000" cap="none" smtClean="0">
              <a:cs typeface="Times New Roman" pitchFamily="18" charset="0"/>
            </a:endParaRPr>
          </a:p>
        </p:txBody>
      </p:sp>
      <p:sp>
        <p:nvSpPr>
          <p:cNvPr id="41986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3059113" y="5732463"/>
            <a:ext cx="4773612" cy="990600"/>
          </a:xfrm>
        </p:spPr>
        <p:txBody>
          <a:bodyPr/>
          <a:lstStyle/>
          <a:p>
            <a:r>
              <a:rPr sz="2400" smtClean="0">
                <a:latin typeface="Calibri" pitchFamily="34" charset="0"/>
                <a:cs typeface="Arial" charset="0"/>
              </a:rPr>
              <a:t>ורדה אדוארדס</a:t>
            </a:r>
          </a:p>
          <a:p>
            <a:r>
              <a:rPr sz="2400" smtClean="0">
                <a:latin typeface="Calibri" pitchFamily="34" charset="0"/>
                <a:cs typeface="Arial" charset="0"/>
              </a:rPr>
              <a:t>1.05.2013</a:t>
            </a: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he-IL" smtClean="0"/>
          </a:p>
        </p:txBody>
      </p:sp>
      <p:sp>
        <p:nvSpPr>
          <p:cNvPr id="2" name="מלבן 1"/>
          <p:cNvSpPr/>
          <p:nvPr/>
        </p:nvSpPr>
        <p:spPr>
          <a:xfrm>
            <a:off x="1757363" y="2708275"/>
            <a:ext cx="4706937" cy="1701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 rtl="1">
              <a:spcBef>
                <a:spcPct val="20000"/>
              </a:spcBef>
              <a:buClr>
                <a:srgbClr val="00CCFF"/>
              </a:buClr>
              <a:buSzPct val="65000"/>
            </a:pPr>
            <a:r>
              <a:rPr lang="he-IL" sz="48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תודה על ההקשבה </a:t>
            </a:r>
          </a:p>
          <a:p>
            <a:pPr marL="342900" indent="-342900" algn="ctr" rtl="1">
              <a:spcBef>
                <a:spcPct val="20000"/>
              </a:spcBef>
              <a:buClr>
                <a:srgbClr val="00CCFF"/>
              </a:buClr>
              <a:buSzPct val="65000"/>
            </a:pPr>
            <a:r>
              <a:rPr lang="he-IL" sz="48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המשך יום פורה</a:t>
            </a:r>
            <a:endParaRPr lang="en-US" sz="480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84213" y="115888"/>
            <a:ext cx="8077200" cy="1728787"/>
          </a:xfrm>
        </p:spPr>
        <p:txBody>
          <a:bodyPr rtlCol="1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sz="3600" b="1" dirty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  <a:cs typeface="Gisha"/>
              </a:rPr>
              <a:t>תקנות תכנית ניהול </a:t>
            </a:r>
            <a:r>
              <a:rPr sz="3600" b="1" dirty="0" smtClean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  <a:cs typeface="Gisha"/>
              </a:rPr>
              <a:t>בטיחות</a:t>
            </a:r>
            <a:br>
              <a:rPr sz="3600" b="1" dirty="0" smtClean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  <a:cs typeface="Gisha"/>
              </a:rPr>
            </a:br>
            <a:r>
              <a:rPr sz="3100" dirty="0" smtClean="0">
                <a:solidFill>
                  <a:srgbClr val="FF000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  <a:cs typeface="Gisha"/>
              </a:rPr>
              <a:t>התפרסמו ב-18.2.2013</a:t>
            </a:r>
            <a:br>
              <a:rPr sz="3100" dirty="0" smtClean="0">
                <a:solidFill>
                  <a:srgbClr val="FF000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  <a:cs typeface="Gisha"/>
              </a:rPr>
            </a:br>
            <a:r>
              <a:rPr sz="3100" dirty="0" smtClean="0">
                <a:solidFill>
                  <a:srgbClr val="FF000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  <a:cs typeface="Gisha"/>
              </a:rPr>
              <a:t>תכנסנה לתוקף ב-18.8.2014</a:t>
            </a:r>
            <a:endParaRPr sz="3100" dirty="0">
              <a:solidFill>
                <a:srgbClr val="FF0000"/>
              </a:solidFill>
            </a:endParaRPr>
          </a:p>
        </p:txBody>
      </p:sp>
      <p:sp>
        <p:nvSpPr>
          <p:cNvPr id="60418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827088" y="1773238"/>
            <a:ext cx="8077200" cy="3687762"/>
          </a:xfrm>
        </p:spPr>
        <p:txBody>
          <a:bodyPr/>
          <a:lstStyle/>
          <a:p>
            <a:r>
              <a:rPr sz="2800" b="1" smtClean="0">
                <a:solidFill>
                  <a:srgbClr val="7030A0"/>
                </a:solidFill>
                <a:latin typeface="Century Gothic" pitchFamily="34" charset="0"/>
                <a:ea typeface="MS Mincho"/>
                <a:cs typeface="Hadasa Roso SL"/>
              </a:rPr>
              <a:t>מטרת התקנות </a:t>
            </a:r>
            <a:r>
              <a:rPr sz="2800" smtClean="0">
                <a:solidFill>
                  <a:srgbClr val="000000"/>
                </a:solidFill>
                <a:latin typeface="Century Gothic" pitchFamily="34" charset="0"/>
                <a:ea typeface="MS Mincho"/>
                <a:cs typeface="Hadasa Roso SL"/>
              </a:rPr>
              <a:t>לקבוע קיומה של תכנית שיטתית פרואקטיבית לניהול הבטיחות במקום העבודה, כדי למנוע תאונות עבודה ומחלות מקצוע, לצמצם את  הסיכונים ולמלא אחר דרישות החקיקה בנושאי בטיחות ובריאות תעסוקתית. </a:t>
            </a:r>
            <a:endParaRPr sz="2800" smtClean="0">
              <a:solidFill>
                <a:srgbClr val="7F7F7F"/>
              </a:solidFill>
              <a:latin typeface="Century Gothic" pitchFamily="34" charset="0"/>
              <a:ea typeface="MS Mincho"/>
              <a:cs typeface="Times New Roman" pitchFamily="18" charset="0"/>
            </a:endParaRPr>
          </a:p>
          <a:p>
            <a:endParaRPr sz="2800" smtClean="0">
              <a:ea typeface="MS Mincho"/>
              <a:cs typeface="MS Mincho"/>
            </a:endParaRPr>
          </a:p>
        </p:txBody>
      </p:sp>
      <p:pic>
        <p:nvPicPr>
          <p:cNvPr id="60419" name="Picture 4" descr="http://t3.gstatic.com/images?q=tbn:ANd9GcSl02p_3IOgiu5hDNLCXIKbrHjbbd-p-Y2LYohQWaLIlizCZMq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627313" y="3986213"/>
            <a:ext cx="4032250" cy="285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כותרת 1"/>
          <p:cNvSpPr>
            <a:spLocks noGrp="1"/>
          </p:cNvSpPr>
          <p:nvPr>
            <p:ph type="title"/>
          </p:nvPr>
        </p:nvSpPr>
        <p:spPr>
          <a:xfrm>
            <a:off x="107950" y="0"/>
            <a:ext cx="8856663" cy="1484313"/>
          </a:xfrm>
        </p:spPr>
        <p:txBody>
          <a:bodyPr/>
          <a:lstStyle/>
          <a:p>
            <a:r>
              <a:rPr sz="4000" b="1" smtClean="0">
                <a:solidFill>
                  <a:srgbClr val="FF0000"/>
                </a:solidFill>
                <a:cs typeface="Times New Roman" pitchFamily="18" charset="0"/>
              </a:rPr>
              <a:t>על מי מוטלת האחריות ליישם הוראות התקנות?</a:t>
            </a:r>
          </a:p>
        </p:txBody>
      </p:sp>
      <p:sp>
        <p:nvSpPr>
          <p:cNvPr id="62466" name="מציין מיקום תוכן 2"/>
          <p:cNvSpPr>
            <a:spLocks noGrp="1"/>
          </p:cNvSpPr>
          <p:nvPr>
            <p:ph idx="1"/>
          </p:nvPr>
        </p:nvSpPr>
        <p:spPr>
          <a:xfrm>
            <a:off x="762000" y="1597025"/>
            <a:ext cx="8077200" cy="4297363"/>
          </a:xfrm>
        </p:spPr>
        <p:txBody>
          <a:bodyPr/>
          <a:lstStyle/>
          <a:p>
            <a:pPr>
              <a:lnSpc>
                <a:spcPct val="95000"/>
              </a:lnSpc>
              <a:tabLst>
                <a:tab pos="395288" algn="l"/>
                <a:tab pos="790575" algn="l"/>
              </a:tabLst>
            </a:pPr>
            <a:r>
              <a:rPr sz="3000" smtClean="0">
                <a:solidFill>
                  <a:srgbClr val="000000"/>
                </a:solidFill>
                <a:latin typeface="Arial" charset="0"/>
                <a:ea typeface="Arial Unicode MS"/>
                <a:cs typeface="Times New Roman" pitchFamily="18" charset="0"/>
              </a:rPr>
              <a:t>האחריות למילוי אחר הוראות תקנות אלה תחול על </a:t>
            </a:r>
            <a:r>
              <a:rPr sz="3000" b="1" smtClean="0">
                <a:solidFill>
                  <a:srgbClr val="7030A0"/>
                </a:solidFill>
                <a:latin typeface="Arial" charset="0"/>
                <a:ea typeface="Arial Unicode MS"/>
                <a:cs typeface="Times New Roman" pitchFamily="18" charset="0"/>
              </a:rPr>
              <a:t>המחזיק במקום העבודה</a:t>
            </a:r>
            <a:r>
              <a:rPr sz="3000" smtClean="0">
                <a:solidFill>
                  <a:srgbClr val="7030A0"/>
                </a:solidFill>
                <a:latin typeface="Arial" charset="0"/>
                <a:ea typeface="Arial Unicode MS"/>
                <a:cs typeface="Times New Roman" pitchFamily="18" charset="0"/>
              </a:rPr>
              <a:t>;</a:t>
            </a:r>
            <a:endParaRPr lang="en-US" sz="3000" smtClean="0">
              <a:solidFill>
                <a:srgbClr val="7030A0"/>
              </a:solidFill>
              <a:latin typeface="Arial" charset="0"/>
              <a:ea typeface="Arial Unicode MS"/>
              <a:cs typeface="Times New Roman" pitchFamily="18" charset="0"/>
            </a:endParaRPr>
          </a:p>
          <a:p>
            <a:pPr>
              <a:lnSpc>
                <a:spcPct val="80000"/>
              </a:lnSpc>
              <a:tabLst>
                <a:tab pos="395288" algn="l"/>
                <a:tab pos="790575" algn="l"/>
              </a:tabLst>
            </a:pPr>
            <a:r>
              <a:rPr sz="3000" smtClean="0">
                <a:solidFill>
                  <a:srgbClr val="000000"/>
                </a:solidFill>
                <a:ea typeface="MS Mincho"/>
                <a:cs typeface="Times New Roman" pitchFamily="18" charset="0"/>
              </a:rPr>
              <a:t>המחזיק במקום העבודה יפעל להבטיח יישומה של התכנית וינקוט אמצעים מתאימים כדי להבטיח שכל עובד שמינה ימלא אחר הוראות אלה.</a:t>
            </a:r>
            <a:r>
              <a:rPr lang="en-US" sz="3000" smtClean="0">
                <a:solidFill>
                  <a:srgbClr val="000000"/>
                </a:solidFill>
                <a:ea typeface="MS Mincho"/>
                <a:cs typeface="MS Mincho"/>
              </a:rPr>
              <a:t/>
            </a:r>
            <a:br>
              <a:rPr lang="en-US" sz="3000" smtClean="0">
                <a:solidFill>
                  <a:srgbClr val="000000"/>
                </a:solidFill>
                <a:ea typeface="MS Mincho"/>
                <a:cs typeface="MS Mincho"/>
              </a:rPr>
            </a:br>
            <a:endParaRPr sz="300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charset="0"/>
              <a:buNone/>
              <a:tabLst>
                <a:tab pos="395288" algn="l"/>
                <a:tab pos="790575" algn="l"/>
              </a:tabLst>
            </a:pPr>
            <a:r>
              <a:rPr sz="3000" smtClean="0">
                <a:solidFill>
                  <a:srgbClr val="7030A0"/>
                </a:solidFill>
                <a:cs typeface="Arial" charset="0"/>
              </a:rPr>
              <a:t>"מחזיק במקום העבודה" </a:t>
            </a:r>
            <a:r>
              <a:rPr sz="3000" smtClean="0">
                <a:cs typeface="Arial" charset="0"/>
              </a:rPr>
              <a:t>- כל אחד מאלה:</a:t>
            </a:r>
          </a:p>
          <a:p>
            <a:pPr>
              <a:lnSpc>
                <a:spcPct val="80000"/>
              </a:lnSpc>
              <a:buFont typeface="Arial" charset="0"/>
              <a:buNone/>
              <a:tabLst>
                <a:tab pos="395288" algn="l"/>
                <a:tab pos="790575" algn="l"/>
              </a:tabLst>
            </a:pPr>
            <a:r>
              <a:rPr sz="3000" smtClean="0">
                <a:cs typeface="Arial" charset="0"/>
              </a:rPr>
              <a:t>(1)	בעל המפעל או תופש המפעל כמשמעותו בפקודת הבטיחות בעבודה;</a:t>
            </a:r>
          </a:p>
          <a:p>
            <a:pPr>
              <a:lnSpc>
                <a:spcPct val="80000"/>
              </a:lnSpc>
              <a:buFont typeface="Arial" charset="0"/>
              <a:buNone/>
              <a:tabLst>
                <a:tab pos="395288" algn="l"/>
                <a:tab pos="790575" algn="l"/>
              </a:tabLst>
            </a:pPr>
            <a:r>
              <a:rPr sz="3000" smtClean="0">
                <a:cs typeface="Arial" charset="0"/>
              </a:rPr>
              <a:t>(2)	המנהל בפועל במקום העבודה;	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כותרת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1438"/>
          </a:xfrm>
        </p:spPr>
        <p:txBody>
          <a:bodyPr/>
          <a:lstStyle/>
          <a:p>
            <a:r>
              <a:rPr smtClean="0">
                <a:cs typeface="Times New Roman" pitchFamily="18" charset="0"/>
              </a:rPr>
              <a:t>מהן חובות המחזיק במקום העבודה?</a:t>
            </a:r>
          </a:p>
        </p:txBody>
      </p:sp>
      <p:graphicFrame>
        <p:nvGraphicFramePr>
          <p:cNvPr id="7" name="מציין מיקום תוכן 6"/>
          <p:cNvGraphicFramePr>
            <a:graphicFrameLocks noGrp="1"/>
          </p:cNvGraphicFramePr>
          <p:nvPr>
            <p:ph idx="1"/>
          </p:nvPr>
        </p:nvGraphicFramePr>
        <p:xfrm>
          <a:off x="468313" y="1125538"/>
          <a:ext cx="8280400" cy="5402262"/>
        </p:xfrm>
        <a:graphic>
          <a:graphicData uri="http://schemas.openxmlformats.org/drawingml/2006/table">
            <a:tbl>
              <a:tblPr rtl="1"/>
              <a:tblGrid>
                <a:gridCol w="8232775"/>
                <a:gridCol w="47625"/>
              </a:tblGrid>
              <a:tr h="419100"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95288" algn="l"/>
                          <a:tab pos="790575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avid" pitchFamily="2" charset="-79"/>
                          <a:ea typeface="Arial Unicode MS"/>
                          <a:cs typeface="David" pitchFamily="2" charset="-79"/>
                        </a:rPr>
                        <a:t> </a:t>
                      </a:r>
                      <a:r>
                        <a:rPr kumimoji="0" lang="he-I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/>
                          <a:cs typeface="David" pitchFamily="2" charset="-79"/>
                        </a:rPr>
                        <a:t>המחזיק במקום העבודה יקיים מדי שנה את כל אלה: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 Unicode MS"/>
                        <a:cs typeface="David" pitchFamily="2" charset="-79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95288" algn="l"/>
                          <a:tab pos="790575" algn="l"/>
                        </a:tabLst>
                      </a:pPr>
                      <a:r>
                        <a:rPr kumimoji="0" lang="he-I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Arial Unicode MS"/>
                          <a:cs typeface="David" pitchFamily="2" charset="-79"/>
                        </a:rPr>
                        <a:t>יוודא הכנת התכנית ועדכונה בכל נושא חדש  או נושא הדורש עדכון, בהתאם לתקנות אלה;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Arial Unicode MS"/>
                        <a:cs typeface="David" pitchFamily="2" charset="-79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15900" algn="just" defTabSz="914400" rtl="1" eaLnBrk="1" fontAlgn="base" latinLnBrk="0" hangingPunct="1">
                        <a:lnSpc>
                          <a:spcPts val="1025"/>
                        </a:lnSpc>
                        <a:spcBef>
                          <a:spcPts val="5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adasa Roso SL"/>
                          <a:ea typeface="MS Mincho"/>
                          <a:cs typeface="MS Mincho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645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95288" algn="l"/>
                          <a:tab pos="790575" algn="l"/>
                        </a:tabLst>
                      </a:pPr>
                      <a:r>
                        <a:rPr kumimoji="0" lang="he-I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Arial Unicode MS"/>
                          <a:cs typeface="David" pitchFamily="2" charset="-79"/>
                        </a:rPr>
                        <a:t>יאפשר למכין התכנית גישה מלאה לכל מידע ולכל מקום הנדרש לצורך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  <a:ea typeface="Arial Unicode MS"/>
                        <a:cs typeface="David" pitchFamily="2" charset="-79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95288" algn="l"/>
                          <a:tab pos="790575" algn="l"/>
                        </a:tabLst>
                      </a:pPr>
                      <a:r>
                        <a:rPr kumimoji="0" lang="he-I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Arial Unicode MS"/>
                          <a:cs typeface="David" pitchFamily="2" charset="-79"/>
                        </a:rPr>
                        <a:t>הכנתה  וכן ידאג לשיתוף פעולה של כל בעלי התפקידים במקום העבודה;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  <a:ea typeface="Arial Unicode MS"/>
                        <a:cs typeface="David" pitchFamily="2" charset="-79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15900" algn="just" defTabSz="914400" rtl="1" eaLnBrk="1" fontAlgn="base" latinLnBrk="0" hangingPunct="1">
                        <a:lnSpc>
                          <a:spcPts val="1025"/>
                        </a:lnSpc>
                        <a:spcBef>
                          <a:spcPts val="5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adasa Roso SL"/>
                          <a:ea typeface="MS Mincho"/>
                          <a:cs typeface="MS Mincho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645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95288" algn="l"/>
                          <a:tab pos="790575" algn="l"/>
                        </a:tabLst>
                      </a:pPr>
                      <a:r>
                        <a:rPr kumimoji="0" lang="he-I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53735"/>
                          </a:solidFill>
                          <a:effectLst/>
                          <a:latin typeface="Arial" charset="0"/>
                          <a:ea typeface="Arial Unicode MS"/>
                          <a:cs typeface="David" pitchFamily="2" charset="-79"/>
                        </a:rPr>
                        <a:t>יפקח על תהליך ניהול הסיכונים כאמור בתקנה 5(ד) ויוודא כי הופקו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953735"/>
                        </a:solidFill>
                        <a:effectLst/>
                        <a:latin typeface="Arial" charset="0"/>
                        <a:ea typeface="Arial Unicode MS"/>
                        <a:cs typeface="David" pitchFamily="2" charset="-79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95288" algn="l"/>
                          <a:tab pos="790575" algn="l"/>
                        </a:tabLst>
                      </a:pPr>
                      <a:r>
                        <a:rPr kumimoji="0" lang="he-I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53735"/>
                          </a:solidFill>
                          <a:effectLst/>
                          <a:latin typeface="Arial" charset="0"/>
                          <a:ea typeface="Arial Unicode MS"/>
                          <a:cs typeface="David" pitchFamily="2" charset="-79"/>
                        </a:rPr>
                        <a:t>והוטמעו לקחים מהתהליך במקום העבודה;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953735"/>
                        </a:solidFill>
                        <a:effectLst/>
                        <a:latin typeface="Arial" charset="0"/>
                        <a:ea typeface="Arial Unicode MS"/>
                        <a:cs typeface="David" pitchFamily="2" charset="-79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15900" algn="just" defTabSz="914400" rtl="1" eaLnBrk="1" fontAlgn="base" latinLnBrk="0" hangingPunct="1">
                        <a:lnSpc>
                          <a:spcPts val="1025"/>
                        </a:lnSpc>
                        <a:spcBef>
                          <a:spcPts val="5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adasa Roso SL"/>
                          <a:ea typeface="MS Mincho"/>
                          <a:cs typeface="MS Mincho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95288" algn="l"/>
                          <a:tab pos="790575" algn="l"/>
                        </a:tabLst>
                      </a:pPr>
                      <a:r>
                        <a:rPr kumimoji="0" lang="he-I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1859C"/>
                          </a:solidFill>
                          <a:effectLst/>
                          <a:latin typeface="Arial" charset="0"/>
                          <a:ea typeface="Arial Unicode MS"/>
                          <a:cs typeface="David" pitchFamily="2" charset="-79"/>
                        </a:rPr>
                        <a:t>יאשר את התכנית בחתימתו, לאחר שהתייעץ עם ועדת הבטיחות;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31859C"/>
                        </a:solidFill>
                        <a:effectLst/>
                        <a:latin typeface="Arial" charset="0"/>
                        <a:ea typeface="Arial Unicode MS"/>
                        <a:cs typeface="David" pitchFamily="2" charset="-79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15900" algn="just" defTabSz="914400" rtl="1" eaLnBrk="1" fontAlgn="base" latinLnBrk="0" hangingPunct="1">
                        <a:lnSpc>
                          <a:spcPts val="1025"/>
                        </a:lnSpc>
                        <a:spcBef>
                          <a:spcPts val="5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adasa Roso SL"/>
                          <a:ea typeface="MS Mincho"/>
                          <a:cs typeface="MS Mincho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645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95288" algn="l"/>
                          <a:tab pos="790575" algn="l"/>
                        </a:tabLst>
                      </a:pPr>
                      <a:r>
                        <a:rPr kumimoji="0" lang="he-I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Arial" charset="0"/>
                          <a:ea typeface="Arial Unicode MS"/>
                          <a:cs typeface="David" pitchFamily="2" charset="-79"/>
                        </a:rPr>
                        <a:t>יחליט לגבי הקצאת המשאבים הדרושים ליישומה של התכנית, ויפרסם את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Arial" charset="0"/>
                        <a:ea typeface="Arial Unicode MS"/>
                        <a:cs typeface="David" pitchFamily="2" charset="-79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95288" algn="l"/>
                          <a:tab pos="790575" algn="l"/>
                        </a:tabLst>
                      </a:pPr>
                      <a:r>
                        <a:rPr kumimoji="0" lang="he-I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Arial" charset="0"/>
                          <a:ea typeface="Arial Unicode MS"/>
                          <a:cs typeface="David" pitchFamily="2" charset="-79"/>
                        </a:rPr>
                        <a:t>החלטתו; 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Arial" charset="0"/>
                        <a:ea typeface="Arial Unicode MS"/>
                        <a:cs typeface="David" pitchFamily="2" charset="-79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15900" algn="just" defTabSz="914400" rtl="1" eaLnBrk="1" fontAlgn="base" latinLnBrk="0" hangingPunct="1">
                        <a:lnSpc>
                          <a:spcPts val="1025"/>
                        </a:lnSpc>
                        <a:spcBef>
                          <a:spcPts val="5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adasa Roso SL"/>
                          <a:ea typeface="MS Mincho"/>
                          <a:cs typeface="MS Mincho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645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95288" algn="l"/>
                          <a:tab pos="790575" algn="l"/>
                        </a:tabLst>
                      </a:pPr>
                      <a:r>
                        <a:rPr kumimoji="0" lang="he-I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/>
                          <a:cs typeface="David" pitchFamily="2" charset="-79"/>
                        </a:rPr>
                        <a:t>יבקר ויאמוד את מידת יישומה של התכנית ויתעד בכתב את ממצאיו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 Unicode MS"/>
                        <a:cs typeface="David" pitchFamily="2" charset="-79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95288" algn="l"/>
                          <a:tab pos="790575" algn="l"/>
                        </a:tabLst>
                      </a:pPr>
                      <a:r>
                        <a:rPr kumimoji="0" lang="he-I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 Unicode MS"/>
                          <a:cs typeface="David" pitchFamily="2" charset="-79"/>
                        </a:rPr>
                        <a:t>והחלטותיו;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 Unicode MS"/>
                        <a:cs typeface="David" pitchFamily="2" charset="-79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15900" algn="just" defTabSz="914400" rtl="1" eaLnBrk="1" fontAlgn="base" latinLnBrk="0" hangingPunct="1">
                        <a:lnSpc>
                          <a:spcPts val="1025"/>
                        </a:lnSpc>
                        <a:spcBef>
                          <a:spcPts val="5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adasa Roso SL"/>
                          <a:ea typeface="MS Mincho"/>
                          <a:cs typeface="MS Mincho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091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95288" algn="l"/>
                          <a:tab pos="790575" algn="l"/>
                        </a:tabLst>
                      </a:pPr>
                      <a:r>
                        <a:rPr kumimoji="0" lang="he-I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" charset="0"/>
                          <a:ea typeface="Arial Unicode MS"/>
                          <a:cs typeface="David" pitchFamily="2" charset="-79"/>
                        </a:rPr>
                        <a:t>יחזיק עותק מהתכנית העדכנית במקום שיש לעובדים גישה חופשית אליו,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77933C"/>
                        </a:solidFill>
                        <a:effectLst/>
                        <a:latin typeface="Arial" charset="0"/>
                        <a:ea typeface="Arial Unicode MS"/>
                        <a:cs typeface="David" pitchFamily="2" charset="-79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95288" algn="l"/>
                          <a:tab pos="790575" algn="l"/>
                        </a:tabLst>
                      </a:pPr>
                      <a:r>
                        <a:rPr kumimoji="0" lang="he-I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Arial" charset="0"/>
                          <a:ea typeface="Arial Unicode MS"/>
                          <a:cs typeface="David" pitchFamily="2" charset="-79"/>
                        </a:rPr>
                        <a:t>ויאפשר לכל עובד במקום העבודה המעוניין בכך, לעיין בתכנית בכל עת;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77933C"/>
                        </a:solidFill>
                        <a:effectLst/>
                        <a:latin typeface="Arial" charset="0"/>
                        <a:ea typeface="Arial Unicode MS"/>
                        <a:cs typeface="David" pitchFamily="2" charset="-79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15900" algn="just" defTabSz="914400" rtl="1" eaLnBrk="1" fontAlgn="base" latinLnBrk="0" hangingPunct="1">
                        <a:lnSpc>
                          <a:spcPts val="1025"/>
                        </a:lnSpc>
                        <a:spcBef>
                          <a:spcPts val="5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adasa Roso SL"/>
                          <a:ea typeface="MS Mincho"/>
                          <a:cs typeface="MS Mincho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כותרת 1"/>
          <p:cNvSpPr>
            <a:spLocks noGrp="1"/>
          </p:cNvSpPr>
          <p:nvPr>
            <p:ph type="title"/>
          </p:nvPr>
        </p:nvSpPr>
        <p:spPr>
          <a:xfrm>
            <a:off x="879475" y="107950"/>
            <a:ext cx="8229600" cy="1196975"/>
          </a:xfrm>
        </p:spPr>
        <p:txBody>
          <a:bodyPr/>
          <a:lstStyle/>
          <a:p>
            <a:r>
              <a:rPr smtClean="0">
                <a:solidFill>
                  <a:srgbClr val="C00000"/>
                </a:solidFill>
                <a:cs typeface="Times New Roman" pitchFamily="18" charset="0"/>
              </a:rPr>
              <a:t>מי יכול להכין תכנית ניהול בטיחות?</a:t>
            </a:r>
          </a:p>
        </p:txBody>
      </p:sp>
      <p:sp>
        <p:nvSpPr>
          <p:cNvPr id="64514" name="מציין מיקום תוכן 2"/>
          <p:cNvSpPr>
            <a:spLocks noGrp="1"/>
          </p:cNvSpPr>
          <p:nvPr>
            <p:ph idx="1"/>
          </p:nvPr>
        </p:nvSpPr>
        <p:spPr>
          <a:xfrm>
            <a:off x="539750" y="1052513"/>
            <a:ext cx="8208963" cy="59769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sz="2500" smtClean="0">
                <a:solidFill>
                  <a:srgbClr val="000000"/>
                </a:solidFill>
                <a:ea typeface="MS Mincho"/>
                <a:cs typeface="Hadasa Roso SL"/>
              </a:rPr>
              <a:t>בעל אישור כשירות תקף, ובכלל זה ממונה על הבטיחות במקום העבודה, שעבר במסגרת שמונת ימי ההשתלמות הנדרשים בתקנות, השתלמות בניהול סיכונים, לפי תכנית שאישר מפקח העבודה הראשי, באמצעות </a:t>
            </a:r>
            <a:r>
              <a:rPr sz="2500" smtClean="0">
                <a:ea typeface="MS Mincho"/>
                <a:cs typeface="Hadasa Roso SL"/>
              </a:rPr>
              <a:t>מוסד, </a:t>
            </a:r>
            <a:r>
              <a:rPr sz="2500" smtClean="0">
                <a:solidFill>
                  <a:srgbClr val="000000"/>
                </a:solidFill>
                <a:ea typeface="MS Mincho"/>
                <a:cs typeface="Hadasa Roso SL"/>
              </a:rPr>
              <a:t>שמפקח העבודה  הראשי אישר לו לקיים השתלמות כאמור;</a:t>
            </a:r>
          </a:p>
          <a:p>
            <a:pPr>
              <a:lnSpc>
                <a:spcPct val="80000"/>
              </a:lnSpc>
            </a:pPr>
            <a:r>
              <a:rPr sz="2500" smtClean="0">
                <a:solidFill>
                  <a:srgbClr val="000000"/>
                </a:solidFill>
                <a:ea typeface="MS Mincho"/>
                <a:cs typeface="Hadasa Roso SL"/>
              </a:rPr>
              <a:t>מי שהוכיח להנחת דעתו של מפקח העבודה הראשי, אף שאין מתקיימות בו הוראות פסקה קודמת, שהוא בעל כישורים  שווי ערך לכישורים  הנדרשים בה, עבר </a:t>
            </a:r>
            <a:r>
              <a:rPr lang="en-US" sz="2500" smtClean="0">
                <a:solidFill>
                  <a:srgbClr val="000000"/>
                </a:solidFill>
                <a:ea typeface="MS Mincho"/>
                <a:cs typeface="Hadasa Roso SL"/>
              </a:rPr>
              <a:t/>
            </a:r>
            <a:br>
              <a:rPr lang="en-US" sz="2500" smtClean="0">
                <a:solidFill>
                  <a:srgbClr val="000000"/>
                </a:solidFill>
                <a:ea typeface="MS Mincho"/>
                <a:cs typeface="Hadasa Roso SL"/>
              </a:rPr>
            </a:br>
            <a:r>
              <a:rPr sz="2500" smtClean="0">
                <a:solidFill>
                  <a:srgbClr val="000000"/>
                </a:solidFill>
                <a:ea typeface="MS Mincho"/>
                <a:cs typeface="Hadasa Roso SL"/>
              </a:rPr>
              <a:t>בהצלחה השתלמות בניהול סיכונים </a:t>
            </a:r>
            <a:r>
              <a:rPr lang="en-US" sz="2500" smtClean="0">
                <a:solidFill>
                  <a:srgbClr val="000000"/>
                </a:solidFill>
                <a:ea typeface="MS Mincho"/>
                <a:cs typeface="Hadasa Roso SL"/>
              </a:rPr>
              <a:t/>
            </a:r>
            <a:br>
              <a:rPr lang="en-US" sz="2500" smtClean="0">
                <a:solidFill>
                  <a:srgbClr val="000000"/>
                </a:solidFill>
                <a:ea typeface="MS Mincho"/>
                <a:cs typeface="Hadasa Roso SL"/>
              </a:rPr>
            </a:br>
            <a:r>
              <a:rPr sz="2500" smtClean="0">
                <a:solidFill>
                  <a:srgbClr val="000000"/>
                </a:solidFill>
                <a:ea typeface="MS Mincho"/>
                <a:cs typeface="Hadasa Roso SL"/>
              </a:rPr>
              <a:t>או השתלמות שוות ערך אחרת </a:t>
            </a:r>
            <a:r>
              <a:rPr lang="en-US" sz="2500" smtClean="0">
                <a:solidFill>
                  <a:srgbClr val="000000"/>
                </a:solidFill>
                <a:ea typeface="MS Mincho"/>
                <a:cs typeface="Hadasa Roso SL"/>
              </a:rPr>
              <a:t/>
            </a:r>
            <a:br>
              <a:rPr lang="en-US" sz="2500" smtClean="0">
                <a:solidFill>
                  <a:srgbClr val="000000"/>
                </a:solidFill>
                <a:ea typeface="MS Mincho"/>
                <a:cs typeface="Hadasa Roso SL"/>
              </a:rPr>
            </a:br>
            <a:r>
              <a:rPr sz="2500" smtClean="0">
                <a:solidFill>
                  <a:srgbClr val="000000"/>
                </a:solidFill>
                <a:ea typeface="MS Mincho"/>
                <a:cs typeface="Hadasa Roso SL"/>
              </a:rPr>
              <a:t>שאישר מפקח העבודה הראשי,</a:t>
            </a:r>
            <a:r>
              <a:rPr lang="en-US" sz="2500" smtClean="0">
                <a:solidFill>
                  <a:srgbClr val="000000"/>
                </a:solidFill>
                <a:ea typeface="MS Mincho"/>
                <a:cs typeface="Hadasa Roso SL"/>
              </a:rPr>
              <a:t/>
            </a:r>
            <a:br>
              <a:rPr lang="en-US" sz="2500" smtClean="0">
                <a:solidFill>
                  <a:srgbClr val="000000"/>
                </a:solidFill>
                <a:ea typeface="MS Mincho"/>
                <a:cs typeface="Hadasa Roso SL"/>
              </a:rPr>
            </a:br>
            <a:r>
              <a:rPr sz="2500" smtClean="0">
                <a:solidFill>
                  <a:srgbClr val="000000"/>
                </a:solidFill>
                <a:ea typeface="MS Mincho"/>
                <a:cs typeface="Hadasa Roso SL"/>
              </a:rPr>
              <a:t>ובלבד שניסיונו המקצועי בתחום </a:t>
            </a:r>
            <a:r>
              <a:rPr lang="en-US" sz="2500" smtClean="0">
                <a:solidFill>
                  <a:srgbClr val="000000"/>
                </a:solidFill>
                <a:ea typeface="MS Mincho"/>
                <a:cs typeface="Hadasa Roso SL"/>
              </a:rPr>
              <a:t/>
            </a:r>
            <a:br>
              <a:rPr lang="en-US" sz="2500" smtClean="0">
                <a:solidFill>
                  <a:srgbClr val="000000"/>
                </a:solidFill>
                <a:ea typeface="MS Mincho"/>
                <a:cs typeface="Hadasa Roso SL"/>
              </a:rPr>
            </a:br>
            <a:r>
              <a:rPr sz="2500" smtClean="0">
                <a:solidFill>
                  <a:srgbClr val="000000"/>
                </a:solidFill>
                <a:ea typeface="MS Mincho"/>
                <a:cs typeface="Hadasa Roso SL"/>
              </a:rPr>
              <a:t>הבטיחות </a:t>
            </a:r>
            <a:r>
              <a:rPr sz="2500" smtClean="0">
                <a:solidFill>
                  <a:srgbClr val="000000"/>
                </a:solidFill>
                <a:ea typeface="Hadasa Roso SL"/>
                <a:cs typeface="Hadasa Roso SL"/>
              </a:rPr>
              <a:t>הוא של 3 שנים לפחות.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sz="2500" smtClean="0">
                <a:solidFill>
                  <a:srgbClr val="0070C0"/>
                </a:solidFill>
                <a:ea typeface="Hadasa Roso SL"/>
                <a:cs typeface="Hadasa Roso SL"/>
              </a:rPr>
              <a:t>במקום עבודה בו מועסק ממונה על </a:t>
            </a:r>
            <a:r>
              <a:rPr lang="en-US" sz="2500" smtClean="0">
                <a:solidFill>
                  <a:srgbClr val="0070C0"/>
                </a:solidFill>
                <a:ea typeface="Hadasa Roso SL"/>
                <a:cs typeface="Hadasa Roso SL"/>
              </a:rPr>
              <a:t/>
            </a:r>
            <a:br>
              <a:rPr lang="en-US" sz="2500" smtClean="0">
                <a:solidFill>
                  <a:srgbClr val="0070C0"/>
                </a:solidFill>
                <a:ea typeface="Hadasa Roso SL"/>
                <a:cs typeface="Hadasa Roso SL"/>
              </a:rPr>
            </a:br>
            <a:r>
              <a:rPr sz="2500" smtClean="0">
                <a:solidFill>
                  <a:srgbClr val="0070C0"/>
                </a:solidFill>
                <a:ea typeface="Hadasa Roso SL"/>
                <a:cs typeface="Hadasa Roso SL"/>
              </a:rPr>
              <a:t>הבטיחות והוא אינו מכין התכנית, תוכן </a:t>
            </a:r>
            <a:r>
              <a:rPr lang="en-US" sz="2500" smtClean="0">
                <a:solidFill>
                  <a:srgbClr val="0070C0"/>
                </a:solidFill>
                <a:ea typeface="Hadasa Roso SL"/>
                <a:cs typeface="Hadasa Roso SL"/>
              </a:rPr>
              <a:t/>
            </a:r>
            <a:br>
              <a:rPr lang="en-US" sz="2500" smtClean="0">
                <a:solidFill>
                  <a:srgbClr val="0070C0"/>
                </a:solidFill>
                <a:ea typeface="Hadasa Roso SL"/>
                <a:cs typeface="Hadasa Roso SL"/>
              </a:rPr>
            </a:br>
            <a:r>
              <a:rPr sz="2500" smtClean="0">
                <a:solidFill>
                  <a:srgbClr val="0070C0"/>
                </a:solidFill>
                <a:ea typeface="Hadasa Roso SL"/>
                <a:cs typeface="Hadasa Roso SL"/>
              </a:rPr>
              <a:t>התכנית בתיאום עימו והוא יאשר </a:t>
            </a:r>
            <a:r>
              <a:rPr lang="en-US" sz="2500" smtClean="0">
                <a:solidFill>
                  <a:srgbClr val="0070C0"/>
                </a:solidFill>
                <a:ea typeface="Hadasa Roso SL"/>
                <a:cs typeface="Hadasa Roso SL"/>
              </a:rPr>
              <a:t/>
            </a:r>
            <a:br>
              <a:rPr lang="en-US" sz="2500" smtClean="0">
                <a:solidFill>
                  <a:srgbClr val="0070C0"/>
                </a:solidFill>
                <a:ea typeface="Hadasa Roso SL"/>
                <a:cs typeface="Hadasa Roso SL"/>
              </a:rPr>
            </a:br>
            <a:r>
              <a:rPr sz="2500" smtClean="0">
                <a:solidFill>
                  <a:srgbClr val="0070C0"/>
                </a:solidFill>
                <a:ea typeface="Hadasa Roso SL"/>
                <a:cs typeface="Hadasa Roso SL"/>
              </a:rPr>
              <a:t>בחתימתו על גבי התכנית כי קרא אותה </a:t>
            </a:r>
            <a:r>
              <a:rPr lang="en-US" sz="2500" smtClean="0">
                <a:solidFill>
                  <a:srgbClr val="0070C0"/>
                </a:solidFill>
                <a:ea typeface="Hadasa Roso SL"/>
                <a:cs typeface="Hadasa Roso SL"/>
              </a:rPr>
              <a:t/>
            </a:r>
            <a:br>
              <a:rPr lang="en-US" sz="2500" smtClean="0">
                <a:solidFill>
                  <a:srgbClr val="0070C0"/>
                </a:solidFill>
                <a:ea typeface="Hadasa Roso SL"/>
                <a:cs typeface="Hadasa Roso SL"/>
              </a:rPr>
            </a:br>
            <a:r>
              <a:rPr sz="2500" smtClean="0">
                <a:solidFill>
                  <a:srgbClr val="0070C0"/>
                </a:solidFill>
                <a:ea typeface="Hadasa Roso SL"/>
                <a:cs typeface="Hadasa Roso SL"/>
              </a:rPr>
              <a:t>והוא מודע לתכניה.</a:t>
            </a:r>
          </a:p>
          <a:p>
            <a:pPr>
              <a:lnSpc>
                <a:spcPct val="80000"/>
              </a:lnSpc>
            </a:pPr>
            <a:endParaRPr sz="2500" smtClean="0">
              <a:cs typeface="Arial" charset="0"/>
            </a:endParaRPr>
          </a:p>
        </p:txBody>
      </p:sp>
      <p:pic>
        <p:nvPicPr>
          <p:cNvPr id="64515" name="Picture 2" descr="http://t2.gstatic.com/images?q=tbn:ANd9GcT9bKLUXGSYKRw0djbPiKtr_ZChlIT9L82iqDSReIPTdhT5dUL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860800"/>
            <a:ext cx="3967163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62000" y="269875"/>
            <a:ext cx="8077200" cy="1143000"/>
          </a:xfrm>
        </p:spPr>
        <p:txBody>
          <a:bodyPr rtlCol="1"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sz="2400" spc="5" dirty="0" smtClean="0">
                <a:solidFill>
                  <a:srgbClr val="0070C0"/>
                </a:solidFill>
                <a:latin typeface="Century Gothic"/>
                <a:ea typeface="MS Mincho"/>
                <a:cs typeface="Hadasa Roso SL"/>
              </a:rPr>
              <a:t> </a:t>
            </a:r>
            <a:r>
              <a:rPr sz="2400" spc="5" dirty="0">
                <a:solidFill>
                  <a:srgbClr val="0070C0"/>
                </a:solidFill>
                <a:latin typeface="Century Gothic"/>
                <a:ea typeface="MS Mincho"/>
                <a:cs typeface="Hadasa Roso SL"/>
              </a:rPr>
              <a:t/>
            </a:r>
            <a:br>
              <a:rPr sz="2400" spc="5" dirty="0">
                <a:solidFill>
                  <a:srgbClr val="0070C0"/>
                </a:solidFill>
                <a:latin typeface="Century Gothic"/>
                <a:ea typeface="MS Mincho"/>
                <a:cs typeface="Hadasa Roso SL"/>
              </a:rPr>
            </a:br>
            <a:endParaRPr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187450" y="115888"/>
            <a:ext cx="7651750" cy="6553200"/>
          </a:xfrm>
        </p:spPr>
        <p:txBody>
          <a:bodyPr rtlCol="1">
            <a:normAutofit fontScale="85000" lnSpcReduction="1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sz="4200" b="1" spc="5" dirty="0" smtClean="0">
                <a:solidFill>
                  <a:srgbClr val="C00000"/>
                </a:solidFill>
                <a:ea typeface="MS Mincho"/>
                <a:cs typeface="Hadasa Roso SL"/>
              </a:rPr>
              <a:t>מה תכיל תכנית ניהול בטיחות?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spc="5" dirty="0" smtClean="0">
                <a:solidFill>
                  <a:srgbClr val="0070C0"/>
                </a:solidFill>
                <a:ea typeface="MS Mincho"/>
                <a:cs typeface="Hadasa Roso SL"/>
              </a:rPr>
              <a:t>פרק תיאור מקום העבודה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spc="5" dirty="0" smtClean="0">
                <a:solidFill>
                  <a:srgbClr val="0070C0"/>
                </a:solidFill>
                <a:ea typeface="MS Mincho"/>
                <a:cs typeface="Hadasa Roso SL"/>
              </a:rPr>
              <a:t>פרק פירוט מדיניות הבטיחות והבריאות התעסוקתית של מקום העבודה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spc="5" dirty="0" smtClean="0">
                <a:solidFill>
                  <a:srgbClr val="0070C0"/>
                </a:solidFill>
                <a:ea typeface="MS Mincho"/>
                <a:cs typeface="Hadasa Roso SL"/>
              </a:rPr>
              <a:t>פרק </a:t>
            </a:r>
            <a:r>
              <a:rPr spc="5" dirty="0">
                <a:solidFill>
                  <a:srgbClr val="0070C0"/>
                </a:solidFill>
                <a:ea typeface="MS Mincho"/>
                <a:cs typeface="Hadasa Roso SL"/>
              </a:rPr>
              <a:t>תיאור מערך הבטיחות והבריאות התעסוקתית </a:t>
            </a:r>
            <a:endParaRPr spc="5" dirty="0" smtClean="0">
              <a:solidFill>
                <a:srgbClr val="0070C0"/>
              </a:solidFill>
              <a:ea typeface="MS Mincho"/>
              <a:cs typeface="Hadasa Roso SL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spc="5" dirty="0" smtClean="0">
                <a:solidFill>
                  <a:srgbClr val="0070C0"/>
                </a:solidFill>
                <a:ea typeface="MS Mincho"/>
                <a:cs typeface="Hadasa Roso SL"/>
              </a:rPr>
              <a:t>פרק הדרכות בטיחות ובריאות תעסוקתית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spc="5" dirty="0" smtClean="0">
                <a:solidFill>
                  <a:srgbClr val="0070C0"/>
                </a:solidFill>
                <a:ea typeface="MS Mincho"/>
                <a:cs typeface="Hadasa Roso SL"/>
              </a:rPr>
              <a:t>פרק בדיקות תקופתיות לציוד ולחומרים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spc="5" dirty="0" smtClean="0">
                <a:solidFill>
                  <a:srgbClr val="0070C0"/>
                </a:solidFill>
                <a:ea typeface="MS Mincho"/>
                <a:cs typeface="Hadasa Roso SL"/>
              </a:rPr>
              <a:t>פרק בדיקות רפואיות תעסוקתיות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spc="5" dirty="0" smtClean="0">
                <a:solidFill>
                  <a:srgbClr val="0070C0"/>
                </a:solidFill>
                <a:ea typeface="MS Mincho"/>
                <a:cs typeface="Hadasa Roso SL"/>
              </a:rPr>
              <a:t>פרק קביעת וחידוש התרים, אישורים, </a:t>
            </a:r>
            <a:r>
              <a:rPr lang="en-US" spc="5" dirty="0" smtClean="0">
                <a:solidFill>
                  <a:srgbClr val="0070C0"/>
                </a:solidFill>
                <a:ea typeface="MS Mincho"/>
                <a:cs typeface="Hadasa Roso SL"/>
              </a:rPr>
              <a:t/>
            </a:r>
            <a:br>
              <a:rPr lang="en-US" spc="5" dirty="0" smtClean="0">
                <a:solidFill>
                  <a:srgbClr val="0070C0"/>
                </a:solidFill>
                <a:ea typeface="MS Mincho"/>
                <a:cs typeface="Hadasa Roso SL"/>
              </a:rPr>
            </a:br>
            <a:r>
              <a:rPr spc="5" dirty="0" smtClean="0">
                <a:solidFill>
                  <a:srgbClr val="0070C0"/>
                </a:solidFill>
                <a:ea typeface="MS Mincho"/>
                <a:cs typeface="Hadasa Roso SL"/>
              </a:rPr>
              <a:t>רישיונות, הסמכות, מינויים ושמירת כשירויות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spc="5" dirty="0" smtClean="0">
                <a:solidFill>
                  <a:srgbClr val="0070C0"/>
                </a:solidFill>
                <a:ea typeface="MS Mincho"/>
                <a:cs typeface="Hadasa Roso SL"/>
              </a:rPr>
              <a:t>פרק פעולות ומשימות נוספות לקידום הבטיחות והבריאות במקום העבודה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spc="5" dirty="0" smtClean="0">
                <a:solidFill>
                  <a:srgbClr val="0070C0"/>
                </a:solidFill>
                <a:ea typeface="MS Mincho"/>
                <a:cs typeface="Hadasa Roso SL"/>
              </a:rPr>
              <a:t>פרק רשימת הוראות ונהלי הבטיחות והבריאות התעסוקתית, לרבות נהלי הערכות ותגובה </a:t>
            </a:r>
            <a:r>
              <a:rPr lang="en-US" spc="5" dirty="0" smtClean="0">
                <a:solidFill>
                  <a:srgbClr val="0070C0"/>
                </a:solidFill>
                <a:ea typeface="MS Mincho"/>
                <a:cs typeface="Hadasa Roso SL"/>
              </a:rPr>
              <a:t/>
            </a:r>
            <a:br>
              <a:rPr lang="en-US" spc="5" dirty="0" smtClean="0">
                <a:solidFill>
                  <a:srgbClr val="0070C0"/>
                </a:solidFill>
                <a:ea typeface="MS Mincho"/>
                <a:cs typeface="Hadasa Roso SL"/>
              </a:rPr>
            </a:br>
            <a:r>
              <a:rPr spc="5" dirty="0" smtClean="0">
                <a:solidFill>
                  <a:srgbClr val="0070C0"/>
                </a:solidFill>
                <a:ea typeface="MS Mincho"/>
                <a:cs typeface="Hadasa Roso SL"/>
              </a:rPr>
              <a:t>למצבי חירום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dirty="0"/>
          </a:p>
        </p:txBody>
      </p:sp>
      <p:pic>
        <p:nvPicPr>
          <p:cNvPr id="66563" name="Picture 2" descr="http://t2.gstatic.com/images?q=tbn:ANd9GcQfqiLszHamHmg_sSkEuH-1YJYRPsW1kA05igBJm-Lh84-sG5P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2349500"/>
            <a:ext cx="2368550" cy="230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Box 6"/>
          <p:cNvSpPr txBox="1">
            <a:spLocks noChangeArrowheads="1"/>
          </p:cNvSpPr>
          <p:nvPr/>
        </p:nvSpPr>
        <p:spPr bwMode="auto">
          <a:xfrm>
            <a:off x="1295400" y="2363788"/>
            <a:ext cx="6781800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rtl="1"/>
            <a:endParaRPr lang="he-IL" sz="7200">
              <a:latin typeface="Calibri" pitchFamily="34" charset="0"/>
            </a:endParaRPr>
          </a:p>
        </p:txBody>
      </p:sp>
      <p:pic>
        <p:nvPicPr>
          <p:cNvPr id="67586" name="Picture 1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0"/>
            <a:ext cx="7766050" cy="164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מלבן 1"/>
          <p:cNvSpPr/>
          <p:nvPr/>
        </p:nvSpPr>
        <p:spPr>
          <a:xfrm>
            <a:off x="4219575" y="2565400"/>
            <a:ext cx="4475163" cy="1076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he-IL" sz="3200" b="1" spc="5" dirty="0">
                <a:solidFill>
                  <a:srgbClr val="0070C0"/>
                </a:solidFill>
                <a:latin typeface="Century Gothic"/>
                <a:ea typeface="MS Mincho"/>
                <a:cs typeface="Hadasa Roso SL"/>
              </a:rPr>
              <a:t>פרק ניהול סיכונים במקום </a:t>
            </a:r>
            <a:r>
              <a:rPr lang="en-US" sz="3200" b="1" spc="5" dirty="0">
                <a:solidFill>
                  <a:srgbClr val="0070C0"/>
                </a:solidFill>
                <a:latin typeface="Century Gothic"/>
                <a:ea typeface="MS Mincho"/>
                <a:cs typeface="Hadasa Roso SL"/>
              </a:rPr>
              <a:t/>
            </a:r>
            <a:br>
              <a:rPr lang="en-US" sz="3200" b="1" spc="5" dirty="0">
                <a:solidFill>
                  <a:srgbClr val="0070C0"/>
                </a:solidFill>
                <a:latin typeface="Century Gothic"/>
                <a:ea typeface="MS Mincho"/>
                <a:cs typeface="Hadasa Roso SL"/>
              </a:rPr>
            </a:br>
            <a:r>
              <a:rPr lang="he-IL" sz="3200" b="1" spc="5" dirty="0">
                <a:solidFill>
                  <a:srgbClr val="0070C0"/>
                </a:solidFill>
                <a:latin typeface="Century Gothic"/>
                <a:ea typeface="MS Mincho"/>
                <a:cs typeface="Hadasa Roso SL"/>
              </a:rPr>
              <a:t>העבודה </a:t>
            </a:r>
          </a:p>
        </p:txBody>
      </p:sp>
      <p:pic>
        <p:nvPicPr>
          <p:cNvPr id="67588" name="Picture 4" descr="http://t3.gstatic.com/images?q=tbn:ANd9GcQPqVYq6dN7v9UJesAiRKkQzPtQf3Yx5kt5zfLe9KP21BFW0eGIbw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7088" y="2363788"/>
            <a:ext cx="34544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/>
          </p:cNvSpPr>
          <p:nvPr>
            <p:ph type="title" idx="4294967295"/>
          </p:nvPr>
        </p:nvSpPr>
        <p:spPr>
          <a:xfrm>
            <a:off x="755650" y="0"/>
            <a:ext cx="8077200" cy="1143000"/>
          </a:xfrm>
        </p:spPr>
        <p:txBody>
          <a:bodyPr/>
          <a:lstStyle/>
          <a:p>
            <a:r>
              <a:rPr smtClean="0">
                <a:solidFill>
                  <a:schemeClr val="hlink"/>
                </a:solidFill>
                <a:cs typeface="Times New Roman" pitchFamily="18" charset="0"/>
              </a:rPr>
              <a:t>עקרונות אוניברסליים לניהול סיכונים </a:t>
            </a:r>
            <a:br>
              <a:rPr smtClean="0">
                <a:solidFill>
                  <a:schemeClr val="hlink"/>
                </a:solidFill>
                <a:cs typeface="Times New Roman" pitchFamily="18" charset="0"/>
              </a:rPr>
            </a:br>
            <a:r>
              <a:rPr sz="2400" smtClean="0">
                <a:solidFill>
                  <a:schemeClr val="hlink"/>
                </a:solidFill>
                <a:cs typeface="Times New Roman" pitchFamily="18" charset="0"/>
              </a:rPr>
              <a:t>(על פי ת.י. 31000 – ניהול סיכונים: עקרונות וקווים מנחים)</a:t>
            </a:r>
            <a:endParaRPr lang="en-US" sz="2400" smtClean="0">
              <a:solidFill>
                <a:schemeClr val="hlink"/>
              </a:solidFill>
              <a:cs typeface="Times New Roman" pitchFamily="18" charset="0"/>
            </a:endParaRPr>
          </a:p>
        </p:txBody>
      </p:sp>
      <p:sp>
        <p:nvSpPr>
          <p:cNvPr id="102403" name="Rectangle 3"/>
          <p:cNvSpPr>
            <a:spLocks noGrp="1"/>
          </p:cNvSpPr>
          <p:nvPr>
            <p:ph type="body" idx="4294967295"/>
          </p:nvPr>
        </p:nvSpPr>
        <p:spPr>
          <a:xfrm>
            <a:off x="0" y="1125538"/>
            <a:ext cx="9144000" cy="5732462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sz="2400" b="1" smtClean="0">
                <a:solidFill>
                  <a:schemeClr val="folHlink"/>
                </a:solidFill>
                <a:cs typeface="Arial" charset="0"/>
              </a:rPr>
              <a:t>ניהול סיכונים:</a:t>
            </a:r>
          </a:p>
          <a:p>
            <a:pPr>
              <a:lnSpc>
                <a:spcPct val="90000"/>
              </a:lnSpc>
            </a:pPr>
            <a:r>
              <a:rPr sz="2400" smtClean="0">
                <a:cs typeface="Arial" charset="0"/>
              </a:rPr>
              <a:t> יוצר ערך ומגן עליו – תורם לחוסנו של האירגון, להשגת מטרותיו ולשיפור ביצועיו</a:t>
            </a:r>
          </a:p>
          <a:p>
            <a:pPr>
              <a:lnSpc>
                <a:spcPct val="90000"/>
              </a:lnSpc>
            </a:pPr>
            <a:r>
              <a:rPr sz="2400" smtClean="0">
                <a:cs typeface="Arial" charset="0"/>
              </a:rPr>
              <a:t>הוא חלק בלתי נפרד מכל התהליכים האירגוניים – מתחומי האחריות של ההנהלה, לרבות תכנון אסטרטגי, ניהול פרויקטים ושינויים</a:t>
            </a:r>
          </a:p>
          <a:p>
            <a:pPr>
              <a:lnSpc>
                <a:spcPct val="90000"/>
              </a:lnSpc>
            </a:pPr>
            <a:r>
              <a:rPr sz="2400" smtClean="0">
                <a:cs typeface="Arial" charset="0"/>
              </a:rPr>
              <a:t>הוא חלק מתהליך קבלת החלטות  - מסייע בבחירה מושכלת ובתיעדוף</a:t>
            </a:r>
          </a:p>
          <a:p>
            <a:pPr>
              <a:lnSpc>
                <a:spcPct val="90000"/>
              </a:lnSpc>
            </a:pPr>
            <a:r>
              <a:rPr sz="2400" smtClean="0">
                <a:cs typeface="Arial" charset="0"/>
              </a:rPr>
              <a:t>עוסק במפורש באי-ודאות</a:t>
            </a:r>
          </a:p>
          <a:p>
            <a:pPr>
              <a:lnSpc>
                <a:spcPct val="90000"/>
              </a:lnSpc>
            </a:pPr>
            <a:r>
              <a:rPr sz="2400" smtClean="0">
                <a:cs typeface="Arial" charset="0"/>
              </a:rPr>
              <a:t>נערך באופן שיטתי מובנה ובעיתוי המתאים</a:t>
            </a:r>
          </a:p>
          <a:p>
            <a:pPr>
              <a:lnSpc>
                <a:spcPct val="90000"/>
              </a:lnSpc>
            </a:pPr>
            <a:r>
              <a:rPr sz="2400" smtClean="0">
                <a:cs typeface="Arial" charset="0"/>
              </a:rPr>
              <a:t>מבוסס על המידע המיטבי הזמין</a:t>
            </a:r>
          </a:p>
          <a:p>
            <a:pPr>
              <a:lnSpc>
                <a:spcPct val="90000"/>
              </a:lnSpc>
            </a:pPr>
            <a:r>
              <a:rPr sz="2400" smtClean="0">
                <a:cs typeface="Arial" charset="0"/>
              </a:rPr>
              <a:t>מותאם לאירגון ולפרופיל הסיכונים שלו</a:t>
            </a:r>
          </a:p>
          <a:p>
            <a:pPr>
              <a:lnSpc>
                <a:spcPct val="90000"/>
              </a:lnSpc>
            </a:pPr>
            <a:r>
              <a:rPr sz="2400" smtClean="0">
                <a:cs typeface="Arial" charset="0"/>
              </a:rPr>
              <a:t>מביא בחשבון גורמי אנוש וגורמים תרבותיים</a:t>
            </a:r>
          </a:p>
          <a:p>
            <a:pPr>
              <a:lnSpc>
                <a:spcPct val="90000"/>
              </a:lnSpc>
            </a:pPr>
            <a:r>
              <a:rPr sz="2400" smtClean="0">
                <a:cs typeface="Arial" charset="0"/>
              </a:rPr>
              <a:t>נערך באופן שקוף וכוללני</a:t>
            </a:r>
          </a:p>
          <a:p>
            <a:pPr>
              <a:lnSpc>
                <a:spcPct val="90000"/>
              </a:lnSpc>
            </a:pPr>
            <a:r>
              <a:rPr sz="2400" smtClean="0">
                <a:cs typeface="Arial" charset="0"/>
              </a:rPr>
              <a:t>תהליך דינמי חזרורי (</a:t>
            </a:r>
            <a:r>
              <a:rPr lang="en-US" sz="2400" smtClean="0">
                <a:cs typeface="Arial" charset="0"/>
              </a:rPr>
              <a:t>iterative</a:t>
            </a:r>
            <a:r>
              <a:rPr sz="2400" smtClean="0">
                <a:cs typeface="Arial" charset="0"/>
              </a:rPr>
              <a:t>) ומגיב לשינויים</a:t>
            </a:r>
          </a:p>
          <a:p>
            <a:pPr>
              <a:lnSpc>
                <a:spcPct val="90000"/>
              </a:lnSpc>
            </a:pPr>
            <a:r>
              <a:rPr sz="2400" smtClean="0">
                <a:cs typeface="Arial" charset="0"/>
              </a:rPr>
              <a:t>מסייע לשיפור מתמיד של האירגון</a:t>
            </a:r>
          </a:p>
          <a:p>
            <a:pPr>
              <a:lnSpc>
                <a:spcPct val="90000"/>
              </a:lnSpc>
            </a:pPr>
            <a:endParaRPr sz="2400" smtClean="0">
              <a:cs typeface="Arial" charset="0"/>
            </a:endParaRPr>
          </a:p>
          <a:p>
            <a:pPr>
              <a:lnSpc>
                <a:spcPct val="90000"/>
              </a:lnSpc>
            </a:pPr>
            <a:endParaRPr lang="en-US" sz="2400" smtClean="0">
              <a:cs typeface="Arial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endParaRPr lang="he-IL" dirty="0">
              <a:ea typeface="+mj-ea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404813"/>
            <a:ext cx="8362950" cy="57213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e-IL" b="1" spc="5" dirty="0" smtClean="0">
                <a:solidFill>
                  <a:srgbClr val="C00000"/>
                </a:solidFill>
                <a:ea typeface="MS Mincho"/>
                <a:cs typeface="Hadasa Roso SL"/>
              </a:rPr>
              <a:t>ניתוח </a:t>
            </a:r>
            <a:r>
              <a:rPr lang="he-IL" b="1" spc="5" dirty="0">
                <a:solidFill>
                  <a:srgbClr val="C00000"/>
                </a:solidFill>
                <a:ea typeface="MS Mincho"/>
                <a:cs typeface="Hadasa Roso SL"/>
              </a:rPr>
              <a:t>סיכונים מקצועי </a:t>
            </a:r>
            <a:r>
              <a:rPr lang="he-IL" b="1" spc="5" dirty="0" smtClean="0">
                <a:solidFill>
                  <a:srgbClr val="C00000"/>
                </a:solidFill>
                <a:ea typeface="MS Mincho"/>
                <a:cs typeface="Hadasa Roso SL"/>
              </a:rPr>
              <a:t>שיכלול: </a:t>
            </a:r>
            <a:r>
              <a:rPr lang="en-US" b="1" spc="5" dirty="0" smtClean="0">
                <a:solidFill>
                  <a:srgbClr val="C00000"/>
                </a:solidFill>
                <a:ea typeface="MS Mincho"/>
                <a:cs typeface="Hadasa Roso SL"/>
              </a:rPr>
              <a:t/>
            </a:r>
            <a:br>
              <a:rPr lang="en-US" b="1" spc="5" dirty="0" smtClean="0">
                <a:solidFill>
                  <a:srgbClr val="C00000"/>
                </a:solidFill>
                <a:ea typeface="MS Mincho"/>
                <a:cs typeface="Hadasa Roso SL"/>
              </a:rPr>
            </a:br>
            <a:endParaRPr lang="he-IL" b="1" spc="5" dirty="0" smtClean="0">
              <a:solidFill>
                <a:srgbClr val="C00000"/>
              </a:solidFill>
              <a:ea typeface="MS Mincho"/>
              <a:cs typeface="Hadasa Roso SL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he-IL" spc="5" dirty="0">
              <a:solidFill>
                <a:srgbClr val="000000"/>
              </a:solidFill>
              <a:ea typeface="MS Mincho"/>
              <a:cs typeface="Hadasa Roso SL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he-IL" spc="5" dirty="0" smtClean="0">
              <a:solidFill>
                <a:srgbClr val="000000"/>
              </a:solidFill>
              <a:ea typeface="MS Mincho"/>
              <a:cs typeface="Hadasa Roso SL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he-IL" spc="5" dirty="0">
              <a:solidFill>
                <a:srgbClr val="000000"/>
              </a:solidFill>
              <a:ea typeface="MS Mincho"/>
              <a:cs typeface="Hadasa Roso SL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he-IL" spc="5" dirty="0" smtClean="0">
              <a:solidFill>
                <a:srgbClr val="000000"/>
              </a:solidFill>
              <a:ea typeface="MS Mincho"/>
              <a:cs typeface="Hadasa Roso SL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e-IL" b="1" spc="5" dirty="0">
                <a:solidFill>
                  <a:srgbClr val="C00000"/>
                </a:solidFill>
                <a:ea typeface="MS Mincho"/>
                <a:cs typeface="Hadasa Roso SL"/>
              </a:rPr>
              <a:t>לכל סיכון </a:t>
            </a:r>
            <a:r>
              <a:rPr lang="he-IL" b="1" spc="5" dirty="0" smtClean="0">
                <a:solidFill>
                  <a:srgbClr val="C00000"/>
                </a:solidFill>
                <a:ea typeface="MS Mincho"/>
                <a:cs typeface="Hadasa Roso SL"/>
              </a:rPr>
              <a:t>ייקבעו אלה: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he-I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4" name="טבלה 3"/>
          <p:cNvGraphicFramePr>
            <a:graphicFrameLocks noGrp="1"/>
          </p:cNvGraphicFramePr>
          <p:nvPr/>
        </p:nvGraphicFramePr>
        <p:xfrm>
          <a:off x="1763713" y="981075"/>
          <a:ext cx="6705600" cy="1895475"/>
        </p:xfrm>
        <a:graphic>
          <a:graphicData uri="http://schemas.openxmlformats.org/drawingml/2006/table">
            <a:tbl>
              <a:tblPr rtl="1" firstRow="1" firstCol="1" lastRow="1" lastCol="1" bandRow="1" bandCol="1"/>
              <a:tblGrid>
                <a:gridCol w="6704979"/>
              </a:tblGrid>
              <a:tr h="37921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6240" algn="l"/>
                          <a:tab pos="791845" algn="l"/>
                        </a:tabLst>
                      </a:pPr>
                      <a:r>
                        <a:rPr lang="he-IL" sz="2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 Unicode MS"/>
                          <a:cs typeface="David"/>
                        </a:rPr>
                        <a:t>זיהוי גורמי סיכון;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 Unicode MS"/>
                        <a:cs typeface="David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921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6240" algn="l"/>
                          <a:tab pos="791845" algn="l"/>
                        </a:tabLst>
                      </a:pPr>
                      <a:r>
                        <a:rPr lang="he-IL" sz="2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 Unicode MS"/>
                          <a:cs typeface="David"/>
                        </a:rPr>
                        <a:t>הערכת סיכונים;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 Unicode MS"/>
                        <a:cs typeface="David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921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6240" algn="l"/>
                          <a:tab pos="791845" algn="l"/>
                        </a:tabLst>
                      </a:pPr>
                      <a:r>
                        <a:rPr lang="he-IL" sz="20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 Unicode MS"/>
                          <a:cs typeface="David"/>
                        </a:rPr>
                        <a:t>ניתוח שיטות ואמצעים לבקרת סיכונים;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Arial"/>
                        <a:ea typeface="Arial Unicode MS"/>
                        <a:cs typeface="David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921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6240" algn="l"/>
                          <a:tab pos="791845" algn="l"/>
                        </a:tabLst>
                      </a:pPr>
                      <a:r>
                        <a:rPr lang="he-IL" sz="20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 Unicode MS"/>
                          <a:cs typeface="David"/>
                        </a:rPr>
                        <a:t>קבלת החלטות ובחירת הדרך לבקרת סיכונים;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Arial"/>
                        <a:ea typeface="Arial Unicode MS"/>
                        <a:cs typeface="David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921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6240" algn="l"/>
                          <a:tab pos="791845" algn="l"/>
                        </a:tabLst>
                      </a:pPr>
                      <a:r>
                        <a:rPr lang="he-IL" sz="2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 Unicode MS"/>
                          <a:cs typeface="David"/>
                        </a:rPr>
                        <a:t>יישום השיטות והאמצעים שנבחרו לבקרת סיכונים.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 Unicode MS"/>
                        <a:cs typeface="David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טבלה 4"/>
          <p:cNvGraphicFramePr>
            <a:graphicFrameLocks noGrp="1"/>
          </p:cNvGraphicFramePr>
          <p:nvPr/>
        </p:nvGraphicFramePr>
        <p:xfrm>
          <a:off x="1619250" y="3573463"/>
          <a:ext cx="6929438" cy="1871662"/>
        </p:xfrm>
        <a:graphic>
          <a:graphicData uri="http://schemas.openxmlformats.org/drawingml/2006/table">
            <a:tbl>
              <a:tblPr rtl="1" firstRow="1" firstCol="1" lastRow="1" lastCol="1" bandRow="1" bandCol="1"/>
              <a:tblGrid>
                <a:gridCol w="6929239"/>
              </a:tblGrid>
              <a:tr h="46805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6240" algn="l"/>
                          <a:tab pos="791845" algn="l"/>
                        </a:tabLst>
                      </a:pPr>
                      <a:r>
                        <a:rPr lang="he-IL" sz="2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 Unicode MS"/>
                          <a:cs typeface="David"/>
                        </a:rPr>
                        <a:t>בעל תפקיד במקום העבודה המוסמך לאשר את רמת הסיכון הקביל; 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 Unicode MS"/>
                        <a:cs typeface="David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6240" algn="l"/>
                          <a:tab pos="791845" algn="l"/>
                        </a:tabLst>
                      </a:pPr>
                      <a:r>
                        <a:rPr lang="he-IL" sz="20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 Unicode MS"/>
                          <a:cs typeface="David"/>
                        </a:rPr>
                        <a:t>בעל תפקיד במקום העבודה האחראי ליישום האמצעים לבקרת הסיכון; 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Arial"/>
                        <a:ea typeface="Arial Unicode MS"/>
                        <a:cs typeface="David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6240" algn="l"/>
                          <a:tab pos="791845" algn="l"/>
                        </a:tabLst>
                      </a:pPr>
                      <a:r>
                        <a:rPr lang="he-IL" sz="2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 Unicode MS"/>
                          <a:cs typeface="David"/>
                        </a:rPr>
                        <a:t>לוחות זמנים ומועד סיום ליישום האמצעים לבקרת הסיכון;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 Unicode MS"/>
                        <a:cs typeface="David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6240" algn="l"/>
                          <a:tab pos="791845" algn="l"/>
                        </a:tabLst>
                      </a:pPr>
                      <a:r>
                        <a:rPr lang="he-IL" sz="2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 Unicode MS"/>
                          <a:cs typeface="David"/>
                        </a:rPr>
                        <a:t>אופן המעקב אחרי הפחתת הסיכון.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 Unicode MS"/>
                        <a:cs typeface="David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הדרכה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ניהולי">
  <a:themeElements>
    <a:clrScheme name="ניהולי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ניהולי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ניהול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18</TotalTime>
  <Words>757</Words>
  <Application>Microsoft Office PowerPoint</Application>
  <PresentationFormat>On-screen Show (4:3)</PresentationFormat>
  <Paragraphs>103</Paragraphs>
  <Slides>10</Slides>
  <Notes>4</Notes>
  <HiddenSlides>1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Design Template</vt:lpstr>
      </vt:variant>
      <vt:variant>
        <vt:i4>30</vt:i4>
      </vt:variant>
      <vt:variant>
        <vt:lpstr>Slide Titles</vt:lpstr>
      </vt:variant>
      <vt:variant>
        <vt:i4>10</vt:i4>
      </vt:variant>
    </vt:vector>
  </HeadingPairs>
  <TitlesOfParts>
    <vt:vector size="53" baseType="lpstr">
      <vt:lpstr>Arial</vt:lpstr>
      <vt:lpstr>Calibri</vt:lpstr>
      <vt:lpstr>Times New Roman</vt:lpstr>
      <vt:lpstr>Palatino Linotype</vt:lpstr>
      <vt:lpstr>Gisha</vt:lpstr>
      <vt:lpstr>Century Gothic</vt:lpstr>
      <vt:lpstr>Courier New</vt:lpstr>
      <vt:lpstr>Tahoma</vt:lpstr>
      <vt:lpstr>Wingdings</vt:lpstr>
      <vt:lpstr>MS Mincho</vt:lpstr>
      <vt:lpstr>Hadasa Roso SL</vt:lpstr>
      <vt:lpstr>Arial Unicode MS</vt:lpstr>
      <vt:lpstr>David</vt:lpstr>
      <vt:lpstr>הדרכה</vt:lpstr>
      <vt:lpstr>ניהולי</vt:lpstr>
      <vt:lpstr>Textured</vt:lpstr>
      <vt:lpstr>הדרכה</vt:lpstr>
      <vt:lpstr>הדרכה</vt:lpstr>
      <vt:lpstr>הדרכה</vt:lpstr>
      <vt:lpstr>הדרכה</vt:lpstr>
      <vt:lpstr>ניהולי</vt:lpstr>
      <vt:lpstr>ניהולי</vt:lpstr>
      <vt:lpstr>ניהולי</vt:lpstr>
      <vt:lpstr>ניהולי</vt:lpstr>
      <vt:lpstr>ניהולי</vt:lpstr>
      <vt:lpstr>ניהולי</vt:lpstr>
      <vt:lpstr>ניהולי</vt:lpstr>
      <vt:lpstr>ניהולי</vt:lpstr>
      <vt:lpstr>ניהולי</vt:lpstr>
      <vt:lpstr>ניהולי</vt:lpstr>
      <vt:lpstr>ניהולי</vt:lpstr>
      <vt:lpstr>Textured</vt:lpstr>
      <vt:lpstr>Textured</vt:lpstr>
      <vt:lpstr>Textured</vt:lpstr>
      <vt:lpstr>Textured</vt:lpstr>
      <vt:lpstr>Textured</vt:lpstr>
      <vt:lpstr>Textured</vt:lpstr>
      <vt:lpstr>Textured</vt:lpstr>
      <vt:lpstr>Textured</vt:lpstr>
      <vt:lpstr>Textured</vt:lpstr>
      <vt:lpstr>Textured</vt:lpstr>
      <vt:lpstr>Textured</vt:lpstr>
      <vt:lpstr>Textured</vt:lpstr>
      <vt:lpstr>תקנות הבטיחות בעבודה  - תכנית ניהול בטיחות </vt:lpstr>
      <vt:lpstr>תקנות תכנית ניהול בטיחות התפרסמו ב-18.2.2013 תכנסנה לתוקף ב-18.8.2014</vt:lpstr>
      <vt:lpstr>על מי מוטלת האחריות ליישם הוראות התקנות?</vt:lpstr>
      <vt:lpstr>מהן חובות המחזיק במקום העבודה?</vt:lpstr>
      <vt:lpstr>מי יכול להכין תכנית ניהול בטיחות?</vt:lpstr>
      <vt:lpstr>  </vt:lpstr>
      <vt:lpstr>Slide 7</vt:lpstr>
      <vt:lpstr>עקרונות אוניברסליים לניהול סיכונים  (על פי ת.י. 31000 – ניהול סיכונים: עקרונות וקווים מנחים)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מינהל הבטיחות והבריאות התעסוקתית –  דברים שחשוב לדעת...... </dc:title>
  <dc:creator/>
  <cp:lastModifiedBy/>
  <cp:revision>5</cp:revision>
  <dcterms:created xsi:type="dcterms:W3CDTF">2013-03-11T14:47:11Z</dcterms:created>
  <dcterms:modified xsi:type="dcterms:W3CDTF">2013-04-30T17:40:34Z</dcterms:modified>
</cp:coreProperties>
</file>